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2"/>
  </p:notesMasterIdLst>
  <p:handoutMasterIdLst>
    <p:handoutMasterId r:id="rId53"/>
  </p:handoutMasterIdLst>
  <p:sldIdLst>
    <p:sldId id="538" r:id="rId2"/>
    <p:sldId id="494" r:id="rId3"/>
    <p:sldId id="495" r:id="rId4"/>
    <p:sldId id="496" r:id="rId5"/>
    <p:sldId id="497" r:id="rId6"/>
    <p:sldId id="539" r:id="rId7"/>
    <p:sldId id="498" r:id="rId8"/>
    <p:sldId id="499" r:id="rId9"/>
    <p:sldId id="500" r:id="rId10"/>
    <p:sldId id="574" r:id="rId11"/>
    <p:sldId id="501" r:id="rId12"/>
    <p:sldId id="502" r:id="rId13"/>
    <p:sldId id="503" r:id="rId14"/>
    <p:sldId id="504" r:id="rId15"/>
    <p:sldId id="505" r:id="rId16"/>
    <p:sldId id="506" r:id="rId17"/>
    <p:sldId id="540" r:id="rId18"/>
    <p:sldId id="575" r:id="rId19"/>
    <p:sldId id="508" r:id="rId20"/>
    <p:sldId id="511" r:id="rId21"/>
    <p:sldId id="512" r:id="rId22"/>
    <p:sldId id="513" r:id="rId23"/>
    <p:sldId id="514" r:id="rId24"/>
    <p:sldId id="541" r:id="rId25"/>
    <p:sldId id="542" r:id="rId26"/>
    <p:sldId id="543" r:id="rId27"/>
    <p:sldId id="544" r:id="rId28"/>
    <p:sldId id="517" r:id="rId29"/>
    <p:sldId id="518" r:id="rId30"/>
    <p:sldId id="519" r:id="rId31"/>
    <p:sldId id="545" r:id="rId32"/>
    <p:sldId id="547" r:id="rId33"/>
    <p:sldId id="548" r:id="rId34"/>
    <p:sldId id="550" r:id="rId35"/>
    <p:sldId id="551" r:id="rId36"/>
    <p:sldId id="554" r:id="rId37"/>
    <p:sldId id="556" r:id="rId38"/>
    <p:sldId id="557" r:id="rId39"/>
    <p:sldId id="560" r:id="rId40"/>
    <p:sldId id="561" r:id="rId41"/>
    <p:sldId id="562" r:id="rId42"/>
    <p:sldId id="564" r:id="rId43"/>
    <p:sldId id="565" r:id="rId44"/>
    <p:sldId id="566" r:id="rId45"/>
    <p:sldId id="567" r:id="rId46"/>
    <p:sldId id="568" r:id="rId47"/>
    <p:sldId id="571" r:id="rId48"/>
    <p:sldId id="572" r:id="rId49"/>
    <p:sldId id="576" r:id="rId50"/>
    <p:sldId id="573" r:id="rId51"/>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14.12.2015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14.12.2015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7</a:t>
            </a:fld>
            <a:endParaRPr lang="tr-TR" altLang="tr-TR"/>
          </a:p>
        </p:txBody>
      </p:sp>
    </p:spTree>
    <p:extLst>
      <p:ext uri="{BB962C8B-B14F-4D97-AF65-F5344CB8AC3E}">
        <p14:creationId xmlns:p14="http://schemas.microsoft.com/office/powerpoint/2010/main" val="4251962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14.12.2015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14.12.2015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14.12.2015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14.12.2015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14.12.2015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1"/>
            <a:ext cx="8352928" cy="5270153"/>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395536" y="1196752"/>
            <a:ext cx="8424936" cy="3847207"/>
          </a:xfrm>
          <a:prstGeom prst="rect">
            <a:avLst/>
          </a:prstGeom>
        </p:spPr>
        <p:txBody>
          <a:bodyPr wrap="square">
            <a:spAutoFit/>
          </a:bodyPr>
          <a:lstStyle/>
          <a:p>
            <a:pPr algn="ctr">
              <a:buNone/>
            </a:pPr>
            <a:r>
              <a:rPr lang="tr-TR" sz="2400" b="1" dirty="0">
                <a:solidFill>
                  <a:srgbClr val="FF0000"/>
                </a:solidFill>
                <a:latin typeface="Times New Roman" panose="02020603050405020304" pitchFamily="18" charset="0"/>
                <a:cs typeface="Times New Roman" panose="02020603050405020304" pitchFamily="18" charset="0"/>
              </a:rPr>
              <a:t>T.C. MİLLÎ EĞİTİM BAKANLIĞI</a:t>
            </a:r>
            <a:br>
              <a:rPr lang="tr-TR" sz="2400" b="1" dirty="0">
                <a:solidFill>
                  <a:srgbClr val="FF0000"/>
                </a:solidFill>
                <a:latin typeface="Times New Roman" panose="02020603050405020304" pitchFamily="18" charset="0"/>
                <a:cs typeface="Times New Roman" panose="02020603050405020304" pitchFamily="18" charset="0"/>
              </a:rPr>
            </a:br>
            <a:r>
              <a:rPr lang="tr-TR" sz="2400" b="1" dirty="0">
                <a:solidFill>
                  <a:srgbClr val="FF0000"/>
                </a:solidFill>
                <a:latin typeface="Times New Roman" panose="02020603050405020304" pitchFamily="18" charset="0"/>
                <a:cs typeface="Times New Roman" panose="02020603050405020304" pitchFamily="18" charset="0"/>
              </a:rPr>
              <a:t>Ölçme, Değerlendirme ve Sınav Hizmetleri </a:t>
            </a:r>
          </a:p>
          <a:p>
            <a:pPr algn="ctr">
              <a:buNone/>
            </a:pPr>
            <a:r>
              <a:rPr lang="tr-TR" sz="2400" b="1" dirty="0">
                <a:solidFill>
                  <a:srgbClr val="FF0000"/>
                </a:solidFill>
                <a:latin typeface="Times New Roman" panose="02020603050405020304" pitchFamily="18" charset="0"/>
                <a:cs typeface="Times New Roman" panose="02020603050405020304" pitchFamily="18" charset="0"/>
              </a:rPr>
              <a:t>Genel </a:t>
            </a:r>
            <a:r>
              <a:rPr lang="tr-TR" sz="2400" b="1" dirty="0" smtClean="0">
                <a:solidFill>
                  <a:srgbClr val="FF0000"/>
                </a:solidFill>
                <a:latin typeface="Times New Roman" panose="02020603050405020304" pitchFamily="18" charset="0"/>
                <a:cs typeface="Times New Roman" panose="02020603050405020304" pitchFamily="18" charset="0"/>
              </a:rPr>
              <a:t>Müdürlüğü</a:t>
            </a:r>
            <a:endParaRPr lang="tr-TR" sz="2400" b="1" dirty="0" smtClean="0">
              <a:latin typeface="Times New Roman" panose="02020603050405020304" pitchFamily="18" charset="0"/>
              <a:cs typeface="Times New Roman" panose="02020603050405020304" pitchFamily="18" charset="0"/>
            </a:endParaRPr>
          </a:p>
          <a:p>
            <a:pPr algn="ctr">
              <a:buNone/>
            </a:pPr>
            <a:endParaRPr lang="tr-TR" sz="2400" b="1" dirty="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itchFamily="18" charset="0"/>
                <a:cs typeface="Times New Roman" pitchFamily="18" charset="0"/>
              </a:rPr>
              <a:t>DESTEKLEME </a:t>
            </a:r>
            <a:r>
              <a:rPr lang="tr-TR" sz="2400" b="1" dirty="0">
                <a:latin typeface="Times New Roman" pitchFamily="18" charset="0"/>
                <a:cs typeface="Times New Roman" pitchFamily="18" charset="0"/>
              </a:rPr>
              <a:t>VE YETİŞTİRME KURSLARI</a:t>
            </a:r>
            <a:endParaRPr lang="tr-TR" sz="2400" dirty="0">
              <a:latin typeface="Times New Roman" pitchFamily="18" charset="0"/>
              <a:cs typeface="Times New Roman" pitchFamily="18" charset="0"/>
            </a:endParaRPr>
          </a:p>
          <a:p>
            <a:pPr algn="ctr">
              <a:buNone/>
            </a:pPr>
            <a:r>
              <a:rPr lang="tr-TR" sz="2400" b="1" dirty="0" smtClean="0">
                <a:latin typeface="Times New Roman" pitchFamily="18" charset="0"/>
                <a:cs typeface="Times New Roman" pitchFamily="18" charset="0"/>
              </a:rPr>
              <a:t>YÖNERGESİ</a:t>
            </a:r>
          </a:p>
          <a:p>
            <a:pPr algn="ctr">
              <a:buNone/>
            </a:pPr>
            <a:r>
              <a:rPr lang="tr-TR" sz="2400" b="1" dirty="0" smtClean="0">
                <a:latin typeface="Times New Roman" pitchFamily="18" charset="0"/>
                <a:cs typeface="Times New Roman" pitchFamily="18" charset="0"/>
              </a:rPr>
              <a:t>&amp;</a:t>
            </a:r>
            <a:endParaRPr lang="tr-TR" sz="2400" dirty="0" smtClean="0">
              <a:latin typeface="Times New Roman" pitchFamily="18" charset="0"/>
              <a:cs typeface="Times New Roman" pitchFamily="18" charset="0"/>
            </a:endParaRPr>
          </a:p>
          <a:p>
            <a:pPr marL="0" indent="0" algn="ctr">
              <a:buNone/>
            </a:pPr>
            <a:r>
              <a:rPr lang="da-DK" sz="2400" dirty="0" smtClean="0">
                <a:latin typeface="Times New Roman" pitchFamily="18" charset="0"/>
                <a:cs typeface="Times New Roman" pitchFamily="18" charset="0"/>
              </a:rPr>
              <a:t> </a:t>
            </a:r>
            <a:r>
              <a:rPr lang="da-DK" sz="2400" b="1" dirty="0" smtClean="0">
                <a:latin typeface="Times New Roman" pitchFamily="18" charset="0"/>
                <a:cs typeface="Times New Roman" pitchFamily="18" charset="0"/>
              </a:rPr>
              <a:t>DESTEKLEME VE YETİŞTİRME KURSLARI KILAVUZU</a:t>
            </a:r>
            <a:r>
              <a:rPr lang="tr-TR" sz="2400" b="1" dirty="0" smtClean="0">
                <a:latin typeface="Times New Roman" pitchFamily="18" charset="0"/>
                <a:cs typeface="Times New Roman" pitchFamily="18" charset="0"/>
              </a:rPr>
              <a:t> </a:t>
            </a:r>
          </a:p>
          <a:p>
            <a:pPr algn="ctr">
              <a:buNone/>
            </a:pPr>
            <a:r>
              <a:rPr lang="tr-TR" sz="2800" b="1" dirty="0" smtClean="0">
                <a:latin typeface="Times New Roman" pitchFamily="18" charset="0"/>
                <a:cs typeface="Times New Roman" pitchFamily="18" charset="0"/>
              </a:rPr>
              <a:t>2015</a:t>
            </a:r>
          </a:p>
          <a:p>
            <a:pPr algn="ctr">
              <a:buNone/>
            </a:pPr>
            <a:endParaRPr lang="tr-TR"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jus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endParaRPr lang="tr-TR" sz="2400" dirty="0" smtClean="0">
              <a:latin typeface="Times New Roman" panose="02020603050405020304" pitchFamily="18" charset="0"/>
              <a:ea typeface="Calibri" panose="020F0502020204030204" pitchFamily="34" charset="0"/>
            </a:endParaRPr>
          </a:p>
          <a:p>
            <a:pPr algn="just">
              <a:buNone/>
            </a:pPr>
            <a:r>
              <a:rPr lang="tr-TR" sz="2400" dirty="0" smtClean="0">
                <a:latin typeface="Times New Roman" panose="02020603050405020304" pitchFamily="18" charset="0"/>
                <a:ea typeface="Calibri" panose="020F0502020204030204" pitchFamily="34" charset="0"/>
              </a:rPr>
              <a:t>Kurslar;</a:t>
            </a:r>
          </a:p>
          <a:p>
            <a:pPr algn="just"/>
            <a:r>
              <a:rPr lang="tr-TR" sz="2400" dirty="0" smtClean="0">
                <a:latin typeface="Times New Roman" panose="02020603050405020304" pitchFamily="18" charset="0"/>
                <a:ea typeface="Calibri" panose="020F0502020204030204" pitchFamily="34" charset="0"/>
              </a:rPr>
              <a:t>Hafta içi</a:t>
            </a:r>
          </a:p>
          <a:p>
            <a:pPr algn="just"/>
            <a:r>
              <a:rPr lang="tr-TR" sz="2400" dirty="0" smtClean="0">
                <a:latin typeface="Times New Roman" panose="02020603050405020304" pitchFamily="18" charset="0"/>
                <a:ea typeface="Calibri" panose="020F0502020204030204" pitchFamily="34" charset="0"/>
              </a:rPr>
              <a:t>Hafta sonu</a:t>
            </a:r>
          </a:p>
          <a:p>
            <a:pPr algn="just"/>
            <a:r>
              <a:rPr lang="tr-TR" sz="2400" dirty="0" smtClean="0">
                <a:latin typeface="Times New Roman" panose="02020603050405020304" pitchFamily="18" charset="0"/>
                <a:ea typeface="Calibri" panose="020F0502020204030204" pitchFamily="34" charset="0"/>
              </a:rPr>
              <a:t>Hafta içi/hafta sonu</a:t>
            </a:r>
          </a:p>
          <a:p>
            <a:pPr algn="just">
              <a:buNone/>
            </a:pPr>
            <a:r>
              <a:rPr lang="tr-TR" sz="2400" dirty="0" smtClean="0">
                <a:latin typeface="Times New Roman" panose="02020603050405020304" pitchFamily="18" charset="0"/>
                <a:ea typeface="Calibri" panose="020F0502020204030204" pitchFamily="34" charset="0"/>
              </a:rPr>
              <a:t>şeklinde planlanabilir.</a:t>
            </a:r>
          </a:p>
          <a:p>
            <a:pPr algn="just"/>
            <a:r>
              <a:rPr lang="tr-TR" sz="2400" dirty="0" smtClean="0">
                <a:latin typeface="Times New Roman" panose="02020603050405020304" pitchFamily="18" charset="0"/>
                <a:ea typeface="Calibri" panose="020F0502020204030204" pitchFamily="34" charset="0"/>
              </a:rPr>
              <a:t>Hafta içi/hafta sonu şeklinde planlanan kurslarda </a:t>
            </a:r>
            <a:r>
              <a:rPr lang="tr-TR" sz="2400" b="1" dirty="0" smtClean="0">
                <a:latin typeface="Times New Roman" panose="02020603050405020304" pitchFamily="18" charset="0"/>
                <a:ea typeface="Calibri" panose="020F0502020204030204" pitchFamily="34" charset="0"/>
              </a:rPr>
              <a:t>öğrenciler için </a:t>
            </a:r>
            <a:r>
              <a:rPr lang="tr-TR" sz="2400" dirty="0" smtClean="0">
                <a:latin typeface="Times New Roman" panose="02020603050405020304" pitchFamily="18" charset="0"/>
                <a:ea typeface="Calibri" panose="020F0502020204030204" pitchFamily="34" charset="0"/>
              </a:rPr>
              <a:t>Cumartesi veya Pazar günlerinden bir gün boş olacak şekilde planlama yapılır.</a:t>
            </a:r>
          </a:p>
          <a:p>
            <a:pPr algn="just"/>
            <a:r>
              <a:rPr lang="tr-TR" sz="2400" dirty="0" smtClean="0">
                <a:latin typeface="Times New Roman" panose="02020603050405020304" pitchFamily="18" charset="0"/>
                <a:ea typeface="Calibri" panose="020F0502020204030204" pitchFamily="34" charset="0"/>
              </a:rPr>
              <a:t>Örgün eğitim kurumlarında açılan kurslar, çalışma günlerinde ders saatleri dışında saat 22:00’ ye kadar, cumartesi pazar günleri ile yarıyıl ve yaz tatillerinde de açılabilir. </a:t>
            </a:r>
          </a:p>
          <a:p>
            <a:pPr>
              <a:buNone/>
            </a:pPr>
            <a:endParaRPr lang="tr-TR" sz="24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Tree>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857232"/>
            <a:ext cx="8229600" cy="5001419"/>
          </a:xfrm>
        </p:spPr>
        <p:txBody>
          <a:bodyPr/>
          <a:lstStyle/>
          <a:p>
            <a:pPr algn="just">
              <a:lnSpc>
                <a:spcPct val="115000"/>
              </a:lnSpc>
              <a:spcAft>
                <a:spcPts val="1000"/>
              </a:spcAf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 kurs merkezinin imkânları ölçüsünde her bir kurs günü </a:t>
            </a:r>
            <a:r>
              <a:rPr lang="tr-TR" sz="2200" b="1" dirty="0" smtClean="0">
                <a:latin typeface="Times New Roman" panose="02020603050405020304" pitchFamily="18" charset="0"/>
                <a:ea typeface="Calibri" panose="020F0502020204030204" pitchFamily="34" charset="0"/>
              </a:rPr>
              <a:t>toplam</a:t>
            </a:r>
            <a:r>
              <a:rPr lang="tr-TR" sz="2200" dirty="0" smtClean="0">
                <a:solidFill>
                  <a:srgbClr val="FF0000"/>
                </a:solidFill>
                <a:latin typeface="Times New Roman" panose="02020603050405020304" pitchFamily="18" charset="0"/>
                <a:ea typeface="Calibri" panose="020F0502020204030204" pitchFamily="34" charset="0"/>
              </a:rPr>
              <a:t> </a:t>
            </a:r>
            <a:r>
              <a:rPr lang="tr-TR" sz="2200" dirty="0" smtClean="0">
                <a:latin typeface="Times New Roman" panose="02020603050405020304" pitchFamily="18" charset="0"/>
                <a:ea typeface="Calibri" panose="020F0502020204030204" pitchFamily="34" charset="0"/>
              </a:rPr>
              <a:t>2 saatten az, 8 saatten çok olmamak üzere haftanın değişik günlerine dağıtılabilir. Ancak, bir güne aynı dersten 2 saatten fazla ders konulamaz. </a:t>
            </a:r>
          </a:p>
          <a:p>
            <a:pPr algn="just">
              <a:lnSpc>
                <a:spcPct val="115000"/>
              </a:lnSpc>
              <a:spcAft>
                <a:spcPts val="1000"/>
              </a:spcAft>
            </a:pPr>
            <a:r>
              <a:rPr lang="tr-TR" sz="2200" dirty="0" smtClean="0">
                <a:solidFill>
                  <a:srgbClr val="FF0000"/>
                </a:solidFill>
                <a:latin typeface="Times New Roman" panose="02020603050405020304" pitchFamily="18" charset="0"/>
                <a:ea typeface="Calibri" panose="020F0502020204030204" pitchFamily="34" charset="0"/>
              </a:rPr>
              <a:t>(Kılavuz maddesi: </a:t>
            </a:r>
            <a:r>
              <a:rPr lang="tr-TR" sz="2200" dirty="0" smtClean="0">
                <a:solidFill>
                  <a:srgbClr val="FF0000"/>
                </a:solidFill>
                <a:latin typeface="Times New Roman" pitchFamily="18" charset="0"/>
                <a:ea typeface="Calibri" panose="020F0502020204030204" pitchFamily="34" charset="0"/>
                <a:cs typeface="Times New Roman" pitchFamily="18" charset="0"/>
              </a:rPr>
              <a:t>Örgün eğitim kurumlarındaki k</a:t>
            </a:r>
            <a:r>
              <a:rPr lang="tr-TR" sz="2200" dirty="0" smtClean="0">
                <a:solidFill>
                  <a:srgbClr val="FF0000"/>
                </a:solidFill>
                <a:latin typeface="Times New Roman" pitchFamily="18" charset="0"/>
                <a:cs typeface="Times New Roman" pitchFamily="18" charset="0"/>
              </a:rPr>
              <a:t>urslarda, hafta içi günde en fazla 2 farklı dersten toplam 4 saate kadar, hafta sonları ise bir günde en fazla 5 farklı dersten toplam 8 saate kadar kurs verilebilir.)</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Halk eğitim merkezlerinde ise kurs gün ve saatleri merkez müdürlüğünce belirlenir. </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Kursların hangi gün ve saatlerde yapılacağını gösterir program ile program değişiklikleri kurs merkezi müdürlüklerince ilan edilir.</a:t>
            </a:r>
          </a:p>
          <a:p>
            <a:pPr marL="0" indent="0" algn="just">
              <a:buNone/>
            </a:pPr>
            <a:endParaRPr lang="tr-TR" sz="22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7851661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945" y="1196752"/>
            <a:ext cx="8229600" cy="4641379"/>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     Her </a:t>
            </a:r>
            <a:r>
              <a:rPr lang="tr-TR" sz="2800" dirty="0">
                <a:latin typeface="Times New Roman" panose="02020603050405020304" pitchFamily="18" charset="0"/>
                <a:cs typeface="Times New Roman" panose="02020603050405020304" pitchFamily="18" charset="0"/>
              </a:rPr>
              <a:t>bir kurs programına devam edecek öğrenci/kursiyer </a:t>
            </a:r>
            <a:r>
              <a:rPr lang="tr-TR" sz="2800" dirty="0" smtClean="0">
                <a:latin typeface="Times New Roman" panose="02020603050405020304" pitchFamily="18" charset="0"/>
                <a:cs typeface="Times New Roman" panose="02020603050405020304" pitchFamily="18" charset="0"/>
              </a:rPr>
              <a:t>sayısının </a:t>
            </a:r>
            <a:r>
              <a:rPr lang="tr-TR" sz="2800" dirty="0">
                <a:latin typeface="Times New Roman" panose="02020603050405020304" pitchFamily="18" charset="0"/>
                <a:cs typeface="Times New Roman" panose="02020603050405020304" pitchFamily="18" charset="0"/>
              </a:rPr>
              <a:t>10’dan az; bir kursun sınıf </a:t>
            </a:r>
            <a:r>
              <a:rPr lang="tr-TR" sz="2800" dirty="0" smtClean="0">
                <a:latin typeface="Times New Roman" panose="02020603050405020304" pitchFamily="18" charset="0"/>
                <a:cs typeface="Times New Roman" panose="02020603050405020304" pitchFamily="18" charset="0"/>
              </a:rPr>
              <a:t>mevcudunun </a:t>
            </a:r>
            <a:r>
              <a:rPr lang="tr-TR" sz="2800" dirty="0">
                <a:latin typeface="Times New Roman" panose="02020603050405020304" pitchFamily="18" charset="0"/>
                <a:cs typeface="Times New Roman" panose="02020603050405020304" pitchFamily="18" charset="0"/>
              </a:rPr>
              <a:t>ise 20'den fazla olmaması esastır. </a:t>
            </a:r>
            <a:r>
              <a:rPr lang="tr-TR" sz="2800" dirty="0" smtClean="0">
                <a:latin typeface="Times New Roman" panose="02020603050405020304" pitchFamily="18" charset="0"/>
                <a:cs typeface="Times New Roman" panose="02020603050405020304" pitchFamily="18" charset="0"/>
              </a:rPr>
              <a:t>         Öğrenci/kursiyer </a:t>
            </a:r>
            <a:r>
              <a:rPr lang="tr-TR" sz="2800" dirty="0">
                <a:latin typeface="Times New Roman" panose="02020603050405020304" pitchFamily="18" charset="0"/>
                <a:cs typeface="Times New Roman" panose="02020603050405020304" pitchFamily="18" charset="0"/>
              </a:rPr>
              <a:t>sayısının 20’ den fazla olması durumunda ikinci grup oluşturulur. Ancak her bir grubun azami sayısı dolmadan yeni grup oluşturulamaz. </a:t>
            </a:r>
          </a:p>
          <a:p>
            <a:pPr marL="0" indent="0" algn="just">
              <a:buNone/>
            </a:pPr>
            <a:r>
              <a:rPr lang="tr-TR" sz="2800" dirty="0" smtClean="0">
                <a:latin typeface="Times New Roman" panose="02020603050405020304" pitchFamily="18" charset="0"/>
                <a:cs typeface="Times New Roman" panose="02020603050405020304" pitchFamily="18" charset="0"/>
              </a:rPr>
              <a:t>     Ancak</a:t>
            </a:r>
            <a:r>
              <a:rPr lang="tr-TR" sz="2800" dirty="0">
                <a:latin typeface="Times New Roman" panose="02020603050405020304" pitchFamily="18" charset="0"/>
                <a:cs typeface="Times New Roman" panose="02020603050405020304" pitchFamily="18" charset="0"/>
              </a:rPr>
              <a:t>, tek gruplu kurs programlarında sınıf kapasitesi dikkate alınarak öğrenci/kursiyer sayısı 25’e kadar çıkarılabilir.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347586660"/>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t> </a:t>
            </a:r>
            <a:endParaRPr lang="tr-TR" sz="2400" dirty="0"/>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
        <p:nvSpPr>
          <p:cNvPr id="6" name="Dikdörtgen 5"/>
          <p:cNvSpPr/>
          <p:nvPr/>
        </p:nvSpPr>
        <p:spPr>
          <a:xfrm>
            <a:off x="468313" y="1484784"/>
            <a:ext cx="8218487" cy="2677656"/>
          </a:xfrm>
          <a:prstGeom prst="rect">
            <a:avLst/>
          </a:prstGeom>
        </p:spPr>
        <p:txBody>
          <a:bodyPr wrap="square">
            <a:spAutoFit/>
          </a:bodyPr>
          <a:lstStyle/>
          <a:p>
            <a:pPr algn="just"/>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Aynı </a:t>
            </a:r>
            <a:r>
              <a:rPr lang="tr-TR" sz="2800" dirty="0">
                <a:latin typeface="Times New Roman" panose="02020603050405020304" pitchFamily="18" charset="0"/>
                <a:ea typeface="Calibri" panose="020F0502020204030204" pitchFamily="34" charset="0"/>
              </a:rPr>
              <a:t>yerleşim biriminde birden fazla kurs merkezinin bulunmaması, öğrencilerin taşınma imkânının olmaması gibi sebeplerle sınıf mevcudunun 10’a ulaşamaması durumunda, millî eğitim müdürlüğünün onayı ile </a:t>
            </a:r>
            <a:r>
              <a:rPr lang="tr-TR" sz="2800" b="1" dirty="0">
                <a:latin typeface="Times New Roman" panose="02020603050405020304" pitchFamily="18" charset="0"/>
                <a:ea typeface="Calibri" panose="020F0502020204030204" pitchFamily="34" charset="0"/>
              </a:rPr>
              <a:t>beş öğrenciden az olmamak kaydıyla</a:t>
            </a:r>
            <a:r>
              <a:rPr lang="tr-TR" sz="2800" dirty="0">
                <a:latin typeface="Times New Roman" panose="02020603050405020304" pitchFamily="18" charset="0"/>
                <a:ea typeface="Calibri" panose="020F0502020204030204" pitchFamily="34" charset="0"/>
              </a:rPr>
              <a:t> </a:t>
            </a:r>
            <a:r>
              <a:rPr lang="tr-TR" sz="2800" dirty="0" smtClean="0">
                <a:latin typeface="Times New Roman" panose="02020603050405020304" pitchFamily="18" charset="0"/>
                <a:ea typeface="Calibri" panose="020F0502020204030204" pitchFamily="34" charset="0"/>
              </a:rPr>
              <a:t>sınıf oluşturulabilir</a:t>
            </a:r>
            <a:r>
              <a:rPr lang="tr-TR" sz="2800" dirty="0">
                <a:latin typeface="Times New Roman" panose="02020603050405020304" pitchFamily="18" charset="0"/>
                <a:ea typeface="Calibri" panose="020F0502020204030204" pitchFamily="34" charset="0"/>
              </a:rPr>
              <a:t>.</a:t>
            </a:r>
            <a:endParaRPr lang="tr-TR" sz="2800" dirty="0"/>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6780582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t>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
        <p:nvSpPr>
          <p:cNvPr id="5" name="Dikdörtgen 4"/>
          <p:cNvSpPr/>
          <p:nvPr/>
        </p:nvSpPr>
        <p:spPr>
          <a:xfrm>
            <a:off x="571472" y="928670"/>
            <a:ext cx="8208912" cy="5405582"/>
          </a:xfrm>
          <a:prstGeom prst="rect">
            <a:avLst/>
          </a:prstGeom>
        </p:spPr>
        <p:txBody>
          <a:bodyPr wrap="square">
            <a:spAutoFit/>
          </a:bodyPr>
          <a:lstStyle/>
          <a:p>
            <a:pPr algn="just">
              <a:lnSpc>
                <a:spcPct val="115000"/>
              </a:lnSpc>
              <a:spcAft>
                <a:spcPts val="1000"/>
              </a:spcAft>
            </a:pPr>
            <a:r>
              <a:rPr lang="tr-TR" sz="2400" b="1" dirty="0">
                <a:solidFill>
                  <a:srgbClr val="FF0000"/>
                </a:solidFill>
                <a:latin typeface="Times New Roman" panose="02020603050405020304" pitchFamily="18" charset="0"/>
                <a:cs typeface="Times New Roman" panose="02020603050405020304" pitchFamily="18" charset="0"/>
              </a:rPr>
              <a:t>Öğrenci/kursiyer sayısı </a:t>
            </a:r>
            <a:endParaRPr lang="tr-TR" sz="2400" dirty="0">
              <a:solidFill>
                <a:srgbClr val="FF0000"/>
              </a:solidFill>
              <a:latin typeface="Times New Roman" panose="02020603050405020304" pitchFamily="18" charset="0"/>
              <a:cs typeface="Times New Roman" panose="02020603050405020304" pitchFamily="18" charset="0"/>
            </a:endParaRP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Genel </a:t>
            </a:r>
            <a:r>
              <a:rPr lang="tr-TR" sz="2400" dirty="0">
                <a:latin typeface="Times New Roman" panose="02020603050405020304" pitchFamily="18" charset="0"/>
                <a:ea typeface="Calibri" panose="020F0502020204030204" pitchFamily="34" charset="0"/>
              </a:rPr>
              <a:t>ilköğretim programı uygulanan özel eğitim </a:t>
            </a:r>
            <a:r>
              <a:rPr lang="tr-TR" sz="2400" dirty="0" smtClean="0">
                <a:latin typeface="Times New Roman" panose="02020603050405020304" pitchFamily="18" charset="0"/>
                <a:ea typeface="Calibri" panose="020F0502020204030204" pitchFamily="34" charset="0"/>
              </a:rPr>
              <a:t>ortaokulu (görme, işitme, ortopedik, hafif düzey </a:t>
            </a:r>
            <a:r>
              <a:rPr lang="tr-TR" sz="2400" dirty="0" err="1" smtClean="0">
                <a:latin typeface="Times New Roman" panose="02020603050405020304" pitchFamily="18" charset="0"/>
                <a:ea typeface="Calibri" panose="020F0502020204030204" pitchFamily="34" charset="0"/>
              </a:rPr>
              <a:t>zih</a:t>
            </a:r>
            <a:r>
              <a:rPr lang="tr-TR" sz="2400" dirty="0" smtClean="0">
                <a:latin typeface="Times New Roman" panose="02020603050405020304" pitchFamily="18" charset="0"/>
                <a:ea typeface="Calibri" panose="020F0502020204030204" pitchFamily="34" charset="0"/>
              </a:rPr>
              <a:t>. engelli) </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Mesleki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liselerine kayıtlı öğrenciler (işitme ve ortopedik)</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a:t>
            </a:r>
            <a:r>
              <a:rPr lang="tr-TR" sz="2400" dirty="0">
                <a:latin typeface="Times New Roman" panose="02020603050405020304" pitchFamily="18" charset="0"/>
                <a:ea typeface="Calibri" panose="020F0502020204030204" pitchFamily="34" charset="0"/>
              </a:rPr>
              <a:t>M</a:t>
            </a:r>
            <a:r>
              <a:rPr lang="tr-TR" sz="2400" dirty="0" smtClean="0">
                <a:latin typeface="Times New Roman" panose="02020603050405020304" pitchFamily="18" charset="0"/>
                <a:ea typeface="Calibri" panose="020F0502020204030204" pitchFamily="34" charset="0"/>
              </a:rPr>
              <a:t>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liselerinden </a:t>
            </a:r>
            <a:r>
              <a:rPr lang="tr-TR" sz="2400" dirty="0">
                <a:latin typeface="Times New Roman" panose="02020603050405020304" pitchFamily="18" charset="0"/>
                <a:ea typeface="Calibri" panose="020F0502020204030204" pitchFamily="34" charset="0"/>
              </a:rPr>
              <a:t>mezun kursiyerler </a:t>
            </a:r>
            <a:endParaRPr lang="tr-TR" sz="2400" dirty="0" smtClean="0">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için </a:t>
            </a:r>
            <a:r>
              <a:rPr lang="tr-TR" sz="2400" dirty="0">
                <a:latin typeface="Times New Roman" panose="02020603050405020304" pitchFamily="18" charset="0"/>
                <a:ea typeface="Calibri" panose="020F0502020204030204" pitchFamily="34" charset="0"/>
              </a:rPr>
              <a:t>açılacak kurslara katılacak öğrenci/kursiyer sayısı, </a:t>
            </a:r>
            <a:r>
              <a:rPr lang="tr-TR" sz="2400" b="1" dirty="0">
                <a:latin typeface="Times New Roman" panose="02020603050405020304" pitchFamily="18" charset="0"/>
                <a:ea typeface="Calibri" panose="020F0502020204030204" pitchFamily="34" charset="0"/>
              </a:rPr>
              <a:t>özel eğitim okul/kurumlarındaki azamî sınıf mevcudu sayısının yarısından az, azami sınıf mevcudu sayısından fazla olamaz</a:t>
            </a:r>
            <a:r>
              <a:rPr lang="tr-TR" sz="2400" b="1" dirty="0" smtClean="0">
                <a:latin typeface="Times New Roman" panose="02020603050405020304" pitchFamily="18" charset="0"/>
                <a:ea typeface="Calibri" panose="020F0502020204030204" pitchFamily="34" charset="0"/>
              </a:rPr>
              <a:t>. </a:t>
            </a:r>
          </a:p>
          <a:p>
            <a:pPr algn="just">
              <a:lnSpc>
                <a:spcPct val="115000"/>
              </a:lnSpc>
              <a:spcAft>
                <a:spcPts val="1000"/>
              </a:spcAft>
            </a:pPr>
            <a:r>
              <a:rPr lang="tr-TR" sz="2400" dirty="0" smtClean="0">
                <a:solidFill>
                  <a:srgbClr val="FF0000"/>
                </a:solidFill>
                <a:latin typeface="Times New Roman" panose="02020603050405020304" pitchFamily="18" charset="0"/>
                <a:ea typeface="Calibri" panose="020F0502020204030204" pitchFamily="34" charset="0"/>
              </a:rPr>
              <a:t>(10-15)</a:t>
            </a:r>
            <a:endParaRPr lang="tr-TR" sz="2400" dirty="0">
              <a:solidFill>
                <a:srgbClr val="FF0000"/>
              </a:solidFill>
              <a:effectLst/>
              <a:latin typeface="Times New Roman" panose="02020603050405020304" pitchFamily="18" charset="0"/>
              <a:ea typeface="Calibri" panose="020F0502020204030204" pitchFamily="34" charset="0"/>
            </a:endParaRP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12604304"/>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29411"/>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Kursların kapatılması </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Açılan her bir kursa devam eden öğrenci sayısının 10’un altına düşmesi durumunda, kursun birleştirilmesine veya kapatılmasına millî eğitim müdürlüğünce karar verilir.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15</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3040303"/>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231606"/>
          </a:xfrm>
        </p:spPr>
        <p:txBody>
          <a:bodyPr/>
          <a:lstStyle/>
          <a:p>
            <a:pPr marL="0" indent="0">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600" b="1" dirty="0" smtClean="0">
                <a:solidFill>
                  <a:srgbClr val="FF0000"/>
                </a:solidFill>
                <a:latin typeface="Times New Roman" panose="02020603050405020304" pitchFamily="18" charset="0"/>
                <a:cs typeface="Times New Roman" panose="02020603050405020304" pitchFamily="18" charset="0"/>
              </a:rPr>
              <a:t>Kurs </a:t>
            </a:r>
            <a:r>
              <a:rPr lang="tr-TR" sz="2600" b="1" dirty="0">
                <a:solidFill>
                  <a:srgbClr val="FF0000"/>
                </a:solidFill>
                <a:latin typeface="Times New Roman" panose="02020603050405020304" pitchFamily="18" charset="0"/>
                <a:cs typeface="Times New Roman" panose="02020603050405020304" pitchFamily="18" charset="0"/>
              </a:rPr>
              <a:t>açılacak dersler </a:t>
            </a:r>
            <a:endParaRPr lang="tr-TR" sz="26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Kurslar</a:t>
            </a:r>
            <a:r>
              <a:rPr lang="tr-TR" sz="2600" dirty="0">
                <a:latin typeface="Times New Roman" panose="02020603050405020304" pitchFamily="18" charset="0"/>
                <a:cs typeface="Times New Roman" panose="02020603050405020304" pitchFamily="18" charset="0"/>
              </a:rPr>
              <a:t>, öğrenci/kursiyer ve velilerden gelen istek üzerine, örgün ve yaygın eğitim kurumlarında öğrenim görmekte olan öğrenciler ile ortaöğretim kurumlarından mezun kursiyerler için belirlenen kurs merkezlerinde, Bakanlıkça ilan </a:t>
            </a:r>
            <a:r>
              <a:rPr lang="tr-TR" sz="2600" dirty="0" smtClean="0">
                <a:latin typeface="Times New Roman" panose="02020603050405020304" pitchFamily="18" charset="0"/>
                <a:cs typeface="Times New Roman" panose="02020603050405020304" pitchFamily="18" charset="0"/>
              </a:rPr>
              <a:t>edilen </a:t>
            </a:r>
            <a:r>
              <a:rPr lang="tr-TR" sz="2600" dirty="0" smtClean="0">
                <a:solidFill>
                  <a:srgbClr val="FF0000"/>
                </a:solidFill>
                <a:latin typeface="Times New Roman" panose="02020603050405020304" pitchFamily="18" charset="0"/>
                <a:cs typeface="Times New Roman" panose="02020603050405020304" pitchFamily="18" charset="0"/>
              </a:rPr>
              <a:t>(belirlenen) </a:t>
            </a:r>
            <a:r>
              <a:rPr lang="tr-TR" sz="2600" dirty="0">
                <a:latin typeface="Times New Roman" panose="02020603050405020304" pitchFamily="18" charset="0"/>
                <a:cs typeface="Times New Roman" panose="02020603050405020304" pitchFamily="18" charset="0"/>
              </a:rPr>
              <a:t>örgün eğitim müfredatındaki derslerle sınırlı olarak </a:t>
            </a:r>
            <a:r>
              <a:rPr lang="tr-TR" sz="2600" dirty="0" smtClean="0">
                <a:latin typeface="Times New Roman" panose="02020603050405020304" pitchFamily="18" charset="0"/>
                <a:cs typeface="Times New Roman" panose="02020603050405020304" pitchFamily="18" charset="0"/>
              </a:rPr>
              <a:t>açılır. </a:t>
            </a: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648808469"/>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buNone/>
            </a:pPr>
            <a:endParaRPr lang="tr-TR"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200" b="1" dirty="0" smtClean="0">
                <a:solidFill>
                  <a:srgbClr val="FF0000"/>
                </a:solidFill>
                <a:latin typeface="Times New Roman" panose="02020603050405020304" pitchFamily="18" charset="0"/>
                <a:cs typeface="Times New Roman" panose="02020603050405020304" pitchFamily="18" charset="0"/>
              </a:rPr>
              <a:t>Komisyon</a:t>
            </a:r>
            <a:r>
              <a:rPr lang="tr-TR" sz="2200" b="1" dirty="0">
                <a:solidFill>
                  <a:srgbClr val="FF0000"/>
                </a:solidFill>
                <a:latin typeface="Times New Roman" panose="02020603050405020304" pitchFamily="18" charset="0"/>
                <a:cs typeface="Times New Roman" panose="02020603050405020304" pitchFamily="18" charset="0"/>
              </a:rPr>
              <a:t>, öğretmenlerin seçimi ve </a:t>
            </a:r>
            <a:r>
              <a:rPr lang="tr-TR" sz="2200" b="1" dirty="0" smtClean="0">
                <a:solidFill>
                  <a:srgbClr val="FF0000"/>
                </a:solidFill>
                <a:latin typeface="Times New Roman" panose="02020603050405020304" pitchFamily="18" charset="0"/>
                <a:cs typeface="Times New Roman" panose="02020603050405020304" pitchFamily="18" charset="0"/>
              </a:rPr>
              <a:t>görevlendirilmesi </a:t>
            </a:r>
            <a:endParaRPr lang="tr-TR"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Komisyon; kurs merkezleri ile kurslarda görev alacak öğretmenleri belirlemek, kursların onayını vermek, koordinasyon ve yürütülmesini sağlamak amacıyla, millî eğitim müdürünce görevlendirilen </a:t>
            </a:r>
          </a:p>
          <a:p>
            <a:pPr marL="0" indent="0" algn="just"/>
            <a:r>
              <a:rPr lang="tr-TR" sz="2200" dirty="0" smtClean="0">
                <a:latin typeface="Times New Roman" panose="02020603050405020304" pitchFamily="18" charset="0"/>
                <a:cs typeface="Times New Roman" panose="02020603050405020304" pitchFamily="18" charset="0"/>
              </a:rPr>
              <a:t> Millî eğitim müdür yardımcısı/şube müdürü başkanlığında, </a:t>
            </a:r>
          </a:p>
          <a:p>
            <a:pPr marL="0" indent="0" algn="just"/>
            <a:r>
              <a:rPr lang="tr-TR" sz="2200" dirty="0" smtClean="0">
                <a:latin typeface="Times New Roman" panose="02020603050405020304" pitchFamily="18" charset="0"/>
                <a:cs typeface="Times New Roman" panose="02020603050405020304" pitchFamily="18" charset="0"/>
              </a:rPr>
              <a:t> İki ortaokul/imam hatip ortaokulu müdürü,</a:t>
            </a:r>
          </a:p>
          <a:p>
            <a:pPr marL="0" indent="0" algn="just"/>
            <a:r>
              <a:rPr lang="tr-TR" sz="2200" dirty="0" smtClean="0">
                <a:latin typeface="Times New Roman" panose="02020603050405020304" pitchFamily="18" charset="0"/>
                <a:cs typeface="Times New Roman" panose="02020603050405020304" pitchFamily="18" charset="0"/>
              </a:rPr>
              <a:t> İki ortaöğretim kurumu müdürü, </a:t>
            </a:r>
          </a:p>
          <a:p>
            <a:pPr marL="0" indent="0" algn="just"/>
            <a:r>
              <a:rPr lang="tr-TR" sz="2200" dirty="0" smtClean="0">
                <a:latin typeface="Times New Roman" panose="02020603050405020304" pitchFamily="18" charset="0"/>
                <a:cs typeface="Times New Roman" panose="02020603050405020304" pitchFamily="18" charset="0"/>
              </a:rPr>
              <a:t> Bir halk eğitimi merkezi müdürü </a:t>
            </a:r>
          </a:p>
          <a:p>
            <a:pPr marL="0" indent="0" algn="just"/>
            <a:r>
              <a:rPr lang="tr-TR" sz="2200" dirty="0" smtClean="0">
                <a:latin typeface="Times New Roman" panose="02020603050405020304" pitchFamily="18" charset="0"/>
                <a:cs typeface="Times New Roman" panose="02020603050405020304" pitchFamily="18" charset="0"/>
              </a:rPr>
              <a:t> Bir e-kurs modülü kullanıcısından </a:t>
            </a:r>
          </a:p>
          <a:p>
            <a:pPr marL="0" indent="0" algn="just">
              <a:buNone/>
            </a:pPr>
            <a:r>
              <a:rPr lang="tr-TR" sz="2200" dirty="0" smtClean="0">
                <a:latin typeface="Times New Roman" panose="02020603050405020304" pitchFamily="18" charset="0"/>
                <a:cs typeface="Times New Roman" panose="02020603050405020304" pitchFamily="18" charset="0"/>
              </a:rPr>
              <a:t>oluşur.</a:t>
            </a:r>
          </a:p>
          <a:p>
            <a:pPr marL="0" indent="0" algn="just">
              <a:buNone/>
            </a:pPr>
            <a:r>
              <a:rPr lang="tr-TR" sz="2200" dirty="0" smtClean="0">
                <a:latin typeface="Times New Roman" panose="02020603050405020304" pitchFamily="18" charset="0"/>
                <a:cs typeface="Times New Roman" panose="02020603050405020304" pitchFamily="18" charset="0"/>
              </a:rPr>
              <a:t> </a:t>
            </a:r>
          </a:p>
          <a:p>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9680096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latin typeface="Times New Roman" panose="02020603050405020304" pitchFamily="18" charset="0"/>
                <a:cs typeface="Times New Roman" panose="02020603050405020304" pitchFamily="18" charset="0"/>
              </a:rPr>
              <a:t>Millî Eğitim Bakanlığı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Örgün ve Yaygın Eğitimi Destekleme ve Yetiştirme Yönergesi</a:t>
            </a:r>
            <a:endParaRPr lang="tr-TR" sz="2400" dirty="0"/>
          </a:p>
        </p:txBody>
      </p:sp>
      <p:sp>
        <p:nvSpPr>
          <p:cNvPr id="3" name="2 İçerik Yer Tutucusu"/>
          <p:cNvSpPr>
            <a:spLocks noGrp="1"/>
          </p:cNvSpPr>
          <p:nvPr>
            <p:ph idx="1"/>
          </p:nvPr>
        </p:nvSpPr>
        <p:spPr/>
        <p:txBody>
          <a:bodyPr/>
          <a:lstStyle/>
          <a:p>
            <a:pPr>
              <a:buNone/>
            </a:pPr>
            <a:r>
              <a:rPr lang="tr-TR" sz="2400" b="1" dirty="0" smtClean="0">
                <a:solidFill>
                  <a:srgbClr val="FF0000"/>
                </a:solidFill>
                <a:latin typeface="Times New Roman" panose="02020603050405020304" pitchFamily="18" charset="0"/>
                <a:cs typeface="Times New Roman" panose="02020603050405020304" pitchFamily="18" charset="0"/>
              </a:rPr>
              <a:t>     Komisyon, öğretmenlerin seçimi ve görevlendirilmesi</a:t>
            </a:r>
          </a:p>
          <a:p>
            <a:pPr algn="just">
              <a:buNone/>
            </a:pPr>
            <a:r>
              <a:rPr lang="tr-TR" sz="2400" dirty="0" smtClean="0">
                <a:latin typeface="Times New Roman" panose="02020603050405020304" pitchFamily="18" charset="0"/>
                <a:cs typeface="Times New Roman" panose="02020603050405020304" pitchFamily="18" charset="0"/>
              </a:rPr>
              <a:t>	İlköğretim ve ortaöğretim kurumu müdür sayısının yeterli olmadığı durumlarda komisyon mevcut müdürlerin katılımıyla oluşur. </a:t>
            </a:r>
          </a:p>
          <a:p>
            <a:pPr algn="just">
              <a:buNone/>
            </a:pPr>
            <a:r>
              <a:rPr lang="tr-TR" sz="2400" dirty="0" smtClean="0">
                <a:latin typeface="Times New Roman" panose="02020603050405020304" pitchFamily="18" charset="0"/>
                <a:cs typeface="Times New Roman" panose="02020603050405020304" pitchFamily="18" charset="0"/>
              </a:rPr>
              <a:t>	Büyükşehir statüsünde olmayan illerde aynı usulle oluşturulan merkez ilçe komisyonu, hem merkez ilçenin hem de ilin iş ve işlemlerini yürütür. Büyükşehir statüsünde aynı usulle oluşturulan il komisyonu ilin iş ve işlemlerini yürütür.</a:t>
            </a:r>
            <a:endParaRPr lang="tr-TR" sz="2400" dirty="0" smtClean="0">
              <a:solidFill>
                <a:srgbClr val="FF0000"/>
              </a:solidFill>
              <a:latin typeface="Times New Roman" panose="02020603050405020304" pitchFamily="18" charset="0"/>
              <a:cs typeface="Times New Roman" panose="02020603050405020304"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750" y="1124744"/>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almak isteyen öğretmenler, ders yılı başında yayımlanan kılavuzda belirlenen takvime göre e-kurs modülü üzerinden </a:t>
            </a:r>
            <a:r>
              <a:rPr lang="tr-TR" sz="2200" dirty="0">
                <a:solidFill>
                  <a:srgbClr val="FF0000"/>
                </a:solidFill>
                <a:latin typeface="Times New Roman" panose="02020603050405020304" pitchFamily="18" charset="0"/>
                <a:cs typeface="Times New Roman" panose="02020603050405020304" pitchFamily="18" charset="0"/>
              </a:rPr>
              <a:t>veya millî eğitim müdürlüklerine şahsen</a:t>
            </a:r>
            <a:r>
              <a:rPr lang="tr-TR" sz="2200" dirty="0">
                <a:latin typeface="Times New Roman" panose="02020603050405020304" pitchFamily="18" charset="0"/>
                <a:cs typeface="Times New Roman" panose="02020603050405020304" pitchFamily="18" charset="0"/>
              </a:rPr>
              <a:t> başvuruda bulunur.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alacak öğretmenler, başvuruda bulunan öğretmenler arasından veli ve öğrencilerin tercihleri de dikkate alınarak görevlendirilir. Kurslarda, belirtilen nitelikleri taşımaları kaydıyla diğer okullarda görevli öğretmenlerden de görevlendirme yapılabilir.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görevlendirilecek kadrolu öğretmen sayısının yetersiz olması hâlinde, millî eğitim müdürlüklerince aday öğretmen olarak atanabilme şartlarını taşıyanlar arasından ek ders ücreti karşılığında ders okutmak üzere görevlendirme yapılabilir.</a:t>
            </a:r>
          </a:p>
          <a:p>
            <a:pPr marL="0" lv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568077"/>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1772816"/>
            <a:ext cx="8240713" cy="4392488"/>
          </a:xfrm>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Yönergede;</a:t>
            </a:r>
          </a:p>
          <a:p>
            <a:pPr marL="0" indent="0" algn="just">
              <a:buNone/>
            </a:pPr>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Bakanlığına bağlı </a:t>
            </a:r>
            <a:r>
              <a:rPr lang="tr-TR" sz="2800" b="1" dirty="0">
                <a:latin typeface="Times New Roman" panose="02020603050405020304" pitchFamily="18" charset="0"/>
                <a:cs typeface="Times New Roman" panose="02020603050405020304" pitchFamily="18" charset="0"/>
              </a:rPr>
              <a:t>resmî/özel</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örgün ve yaygın </a:t>
            </a:r>
            <a:r>
              <a:rPr lang="tr-TR" sz="2800" dirty="0">
                <a:latin typeface="Times New Roman" panose="02020603050405020304" pitchFamily="18" charset="0"/>
                <a:cs typeface="Times New Roman" panose="02020603050405020304" pitchFamily="18" charset="0"/>
              </a:rPr>
              <a:t>eğitim kurumlarına devam </a:t>
            </a:r>
            <a:r>
              <a:rPr lang="tr-TR" sz="2800" dirty="0" smtClean="0">
                <a:latin typeface="Times New Roman" panose="02020603050405020304" pitchFamily="18" charset="0"/>
                <a:cs typeface="Times New Roman" panose="02020603050405020304" pitchFamily="18" charset="0"/>
              </a:rPr>
              <a:t>eden </a:t>
            </a:r>
            <a:r>
              <a:rPr lang="tr-TR" sz="2800" b="1" dirty="0" smtClean="0">
                <a:latin typeface="Times New Roman" panose="02020603050405020304" pitchFamily="18" charset="0"/>
                <a:cs typeface="Times New Roman" panose="02020603050405020304" pitchFamily="18" charset="0"/>
              </a:rPr>
              <a:t>istekli </a:t>
            </a:r>
            <a:r>
              <a:rPr lang="tr-TR" sz="2800" b="1" dirty="0">
                <a:latin typeface="Times New Roman" panose="02020603050405020304" pitchFamily="18" charset="0"/>
                <a:cs typeface="Times New Roman" panose="02020603050405020304" pitchFamily="18" charset="0"/>
              </a:rPr>
              <a:t>öğrenciler</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ile </a:t>
            </a:r>
            <a:r>
              <a:rPr lang="tr-TR" sz="2800" b="1" dirty="0" smtClean="0">
                <a:latin typeface="Times New Roman" panose="02020603050405020304" pitchFamily="18" charset="0"/>
                <a:cs typeface="Times New Roman" panose="02020603050405020304" pitchFamily="18" charset="0"/>
              </a:rPr>
              <a:t>kursiyerler </a:t>
            </a:r>
            <a:r>
              <a:rPr lang="tr-TR" sz="2800" dirty="0" smtClean="0">
                <a:latin typeface="Times New Roman" panose="02020603050405020304" pitchFamily="18" charset="0"/>
                <a:cs typeface="Times New Roman" panose="02020603050405020304" pitchFamily="18" charset="0"/>
              </a:rPr>
              <a:t>(mezunlar) için, </a:t>
            </a:r>
            <a:r>
              <a:rPr lang="tr-TR" sz="2800" dirty="0">
                <a:latin typeface="Times New Roman" panose="02020603050405020304" pitchFamily="18" charset="0"/>
                <a:cs typeface="Times New Roman" panose="02020603050405020304" pitchFamily="18" charset="0"/>
              </a:rPr>
              <a:t>örgün eğitim müfredatındaki derslerle sınırlı </a:t>
            </a:r>
            <a:r>
              <a:rPr lang="tr-TR" sz="2800" dirty="0" smtClean="0">
                <a:latin typeface="Times New Roman" panose="02020603050405020304" pitchFamily="18" charset="0"/>
                <a:cs typeface="Times New Roman" panose="02020603050405020304" pitchFamily="18" charset="0"/>
              </a:rPr>
              <a:t>olarak </a:t>
            </a:r>
            <a:r>
              <a:rPr lang="tr-TR" sz="2800" b="1" dirty="0" smtClean="0">
                <a:latin typeface="Times New Roman" panose="02020603050405020304" pitchFamily="18" charset="0"/>
                <a:cs typeface="Times New Roman" panose="02020603050405020304" pitchFamily="18" charset="0"/>
              </a:rPr>
              <a:t>resmî örgün ve yaygın eğitim kurumlarında </a:t>
            </a:r>
            <a:r>
              <a:rPr lang="tr-TR" sz="2800" dirty="0" smtClean="0">
                <a:latin typeface="Times New Roman" panose="02020603050405020304" pitchFamily="18" charset="0"/>
                <a:cs typeface="Times New Roman" panose="02020603050405020304" pitchFamily="18" charset="0"/>
              </a:rPr>
              <a:t>açılan </a:t>
            </a:r>
            <a:r>
              <a:rPr lang="tr-TR" sz="2800" dirty="0">
                <a:latin typeface="Times New Roman" panose="02020603050405020304" pitchFamily="18" charset="0"/>
                <a:cs typeface="Times New Roman" panose="02020603050405020304" pitchFamily="18" charset="0"/>
              </a:rPr>
              <a:t>destekleme ve yetiştirme kursları ile ilgili usul ve </a:t>
            </a:r>
            <a:r>
              <a:rPr lang="tr-TR" sz="2800" dirty="0" smtClean="0">
                <a:latin typeface="Times New Roman" panose="02020603050405020304" pitchFamily="18" charset="0"/>
                <a:cs typeface="Times New Roman" panose="02020603050405020304" pitchFamily="18" charset="0"/>
              </a:rPr>
              <a:t>esaslar düzenlenmiştir.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
        <p:nvSpPr>
          <p:cNvPr id="8"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4124986170"/>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dirty="0" smtClean="0"/>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Kursta </a:t>
            </a:r>
            <a:r>
              <a:rPr lang="tr-TR" sz="2400" dirty="0">
                <a:latin typeface="Times New Roman" panose="02020603050405020304" pitchFamily="18" charset="0"/>
                <a:cs typeface="Times New Roman" panose="02020603050405020304" pitchFamily="18" charset="0"/>
              </a:rPr>
              <a:t>görevlendirilen öğretmenler mazeretleri sebebiyle görevlendirme onaylarının iptalini isteyebilirler. Ancak görevlendirme onayları iptal edilmeden görevlerini bırakamazlar. Görevlendirilmeleri bu şekilde iptal edilenlerin yerine, başvuruda bulunduğu halde görev verilemeyen diğer öğretmenler veya ilk defa müracaat edecek öğretmenler arasından görevlendirme yapılır.</a:t>
            </a:r>
          </a:p>
          <a:p>
            <a:pPr marL="0" lv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25377583"/>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800750"/>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Kurslarda yararlanılacak kaynaklar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Kurslarda </a:t>
            </a:r>
            <a:r>
              <a:rPr lang="tr-TR" sz="2800" dirty="0">
                <a:latin typeface="Times New Roman" panose="02020603050405020304" pitchFamily="18" charset="0"/>
                <a:cs typeface="Times New Roman" panose="02020603050405020304" pitchFamily="18" charset="0"/>
              </a:rPr>
              <a:t>yararlanılacak temel kaynaklar ders kitapları ve diğer eğitim materyalleridir.</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48908023"/>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050"/>
            <a:ext cx="8229600" cy="5218113"/>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Öğrenci/kursiyerlerle </a:t>
            </a:r>
            <a:r>
              <a:rPr lang="tr-TR" sz="2400" b="1" dirty="0">
                <a:solidFill>
                  <a:srgbClr val="FF0000"/>
                </a:solidFill>
                <a:latin typeface="Times New Roman" panose="02020603050405020304" pitchFamily="18" charset="0"/>
                <a:cs typeface="Times New Roman" panose="02020603050405020304" pitchFamily="18" charset="0"/>
              </a:rPr>
              <a:t>ilgili işlemler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Kurslara </a:t>
            </a:r>
            <a:r>
              <a:rPr lang="tr-TR" sz="2200" dirty="0">
                <a:latin typeface="Times New Roman" panose="02020603050405020304" pitchFamily="18" charset="0"/>
                <a:cs typeface="Times New Roman" panose="02020603050405020304" pitchFamily="18" charset="0"/>
              </a:rPr>
              <a:t>kayıt yaptıran öğrencilerin devamları zorunludur. Her kurs döneminde okutulması gereken toplam ders saatinin özürsüz olarak 1/10 una devam etmeyen öğrencilerin kurs kaydı silinir. </a:t>
            </a:r>
            <a:r>
              <a:rPr lang="tr-TR" sz="2200" dirty="0" smtClean="0">
                <a:latin typeface="Times New Roman" panose="02020603050405020304" pitchFamily="18" charset="0"/>
                <a:cs typeface="Times New Roman" panose="02020603050405020304" pitchFamily="18" charset="0"/>
              </a:rPr>
              <a:t>Bu öğrenciler aynı </a:t>
            </a:r>
            <a:r>
              <a:rPr lang="tr-TR" sz="2200" dirty="0">
                <a:latin typeface="Times New Roman" panose="02020603050405020304" pitchFamily="18" charset="0"/>
                <a:cs typeface="Times New Roman" panose="02020603050405020304" pitchFamily="18" charset="0"/>
              </a:rPr>
              <a:t>dönemde başka bir kursa devam </a:t>
            </a:r>
            <a:r>
              <a:rPr lang="tr-TR" sz="2200" dirty="0" smtClean="0">
                <a:latin typeface="Times New Roman" panose="02020603050405020304" pitchFamily="18" charset="0"/>
                <a:cs typeface="Times New Roman" panose="02020603050405020304" pitchFamily="18" charset="0"/>
              </a:rPr>
              <a:t>edemez. </a:t>
            </a:r>
          </a:p>
          <a:p>
            <a:pPr marL="0" indent="0" algn="just">
              <a:buNone/>
            </a:pPr>
            <a:r>
              <a:rPr lang="tr-TR" sz="2200" dirty="0" smtClean="0">
                <a:latin typeface="Times New Roman" panose="02020603050405020304" pitchFamily="18" charset="0"/>
                <a:cs typeface="Times New Roman" panose="02020603050405020304" pitchFamily="18" charset="0"/>
              </a:rPr>
              <a:t>     Öğrencilerin kurslara devam ve devamsızlıkları kurs merkezi müdürlüğünce bir deftere işlenir. Sağlık raporuna dayalı hastalıklar, tabii afetler, anne, baba ve kardeşlerden birinin ölümü gibi özürler sebebiyle oluşan devamsızlıklar, devamsızlık süresinden sayılmaz. </a:t>
            </a:r>
          </a:p>
          <a:p>
            <a:pPr marL="0" indent="0" algn="just">
              <a:buNone/>
            </a:pPr>
            <a:r>
              <a:rPr lang="tr-TR" sz="2200" dirty="0" smtClean="0">
                <a:latin typeface="Times New Roman" panose="02020603050405020304" pitchFamily="18" charset="0"/>
                <a:cs typeface="Times New Roman" panose="02020603050405020304" pitchFamily="18" charset="0"/>
              </a:rPr>
              <a:t>    Kurslara </a:t>
            </a:r>
            <a:r>
              <a:rPr lang="tr-TR" sz="2200" dirty="0">
                <a:latin typeface="Times New Roman" panose="02020603050405020304" pitchFamily="18" charset="0"/>
                <a:cs typeface="Times New Roman" panose="02020603050405020304" pitchFamily="18" charset="0"/>
              </a:rPr>
              <a:t>devamları süresince kurs disiplinini ve işleyişini bozucu hâl ve hareketleri görülen </a:t>
            </a:r>
            <a:r>
              <a:rPr lang="tr-TR" sz="2200" dirty="0" smtClean="0">
                <a:latin typeface="Times New Roman" panose="02020603050405020304" pitchFamily="18" charset="0"/>
                <a:cs typeface="Times New Roman" panose="02020603050405020304" pitchFamily="18" charset="0"/>
              </a:rPr>
              <a:t>öğrenci/kursiyerler </a:t>
            </a:r>
            <a:r>
              <a:rPr lang="tr-TR" sz="2200" dirty="0">
                <a:latin typeface="Times New Roman" panose="02020603050405020304" pitchFamily="18" charset="0"/>
                <a:cs typeface="Times New Roman" panose="02020603050405020304" pitchFamily="18" charset="0"/>
              </a:rPr>
              <a:t>hakkında, kayıtlı oldukları </a:t>
            </a:r>
            <a:r>
              <a:rPr lang="tr-TR" sz="2200" dirty="0" smtClean="0">
                <a:latin typeface="Times New Roman" panose="02020603050405020304" pitchFamily="18" charset="0"/>
                <a:cs typeface="Times New Roman" panose="02020603050405020304" pitchFamily="18" charset="0"/>
              </a:rPr>
              <a:t>okul/kurumların </a:t>
            </a:r>
            <a:r>
              <a:rPr lang="tr-TR" sz="2200" dirty="0">
                <a:latin typeface="Times New Roman" panose="02020603050405020304" pitchFamily="18" charset="0"/>
                <a:cs typeface="Times New Roman" panose="02020603050405020304" pitchFamily="18" charset="0"/>
              </a:rPr>
              <a:t>ilgili mevzuatına göre işlem yapılır.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9129291"/>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Kursların yönetimi</a:t>
            </a:r>
            <a:r>
              <a:rPr lang="tr-TR" sz="28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kurs merkezi müdürlüğünce yönetilir. Kurslarla ilgili iş ve işlemleri yürütmek amacıyla bir müdür yardımcısı görevlendirilir.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41179049"/>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908050"/>
            <a:ext cx="8229600" cy="4525963"/>
          </a:xfrm>
        </p:spPr>
        <p:txBody>
          <a:bodyPr/>
          <a:lstStyle/>
          <a:p>
            <a:pPr marL="0" indent="0" algn="just">
              <a:buNone/>
            </a:pPr>
            <a:r>
              <a:rPr lang="tr-TR" sz="2200" b="1" dirty="0" smtClean="0">
                <a:solidFill>
                  <a:srgbClr val="FF0000"/>
                </a:solidFill>
                <a:latin typeface="Times New Roman" panose="02020603050405020304" pitchFamily="18" charset="0"/>
                <a:cs typeface="Times New Roman" panose="02020603050405020304" pitchFamily="18" charset="0"/>
              </a:rPr>
              <a:t>Kurs merkezi müdürü ve görevleri </a:t>
            </a:r>
            <a:endParaRPr lang="tr-TR" sz="2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Bünyesinde </a:t>
            </a:r>
            <a:r>
              <a:rPr lang="tr-TR" sz="2200" dirty="0">
                <a:latin typeface="Times New Roman" panose="02020603050405020304" pitchFamily="18" charset="0"/>
                <a:cs typeface="Times New Roman" panose="02020603050405020304" pitchFamily="18" charset="0"/>
              </a:rPr>
              <a:t>kurs açılan </a:t>
            </a:r>
            <a:r>
              <a:rPr lang="tr-TR" sz="2200" dirty="0" smtClean="0">
                <a:latin typeface="Times New Roman" panose="02020603050405020304" pitchFamily="18" charset="0"/>
                <a:cs typeface="Times New Roman" panose="02020603050405020304" pitchFamily="18" charset="0"/>
              </a:rPr>
              <a:t>okul/kurumun </a:t>
            </a:r>
            <a:r>
              <a:rPr lang="tr-TR" sz="2200" dirty="0">
                <a:latin typeface="Times New Roman" panose="02020603050405020304" pitchFamily="18" charset="0"/>
                <a:cs typeface="Times New Roman" panose="02020603050405020304" pitchFamily="18" charset="0"/>
              </a:rPr>
              <a:t>müdürü kurs merkezi müdürüdür. </a:t>
            </a:r>
          </a:p>
          <a:p>
            <a:pPr marL="0" indent="0" algn="just">
              <a:buNone/>
            </a:pP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merkezi müdürünün görevleri şunlardır;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a</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işleyişini, düzen ve disiplini sağlayıcı gerekli tedbirleri almak,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b</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çalışmalarında plân ve programların uygulanmasını sağlamak, </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c)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öğretmenleri tarafından hazırlanan ders plânlarını inceleyip onaylamak,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ç</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 ile ilgili </a:t>
            </a:r>
            <a:r>
              <a:rPr lang="tr-TR" sz="2200" dirty="0" smtClean="0">
                <a:latin typeface="Times New Roman" panose="02020603050405020304" pitchFamily="18" charset="0"/>
                <a:cs typeface="Times New Roman" panose="02020603050405020304" pitchFamily="18" charset="0"/>
              </a:rPr>
              <a:t>idari, </a:t>
            </a:r>
            <a:r>
              <a:rPr lang="tr-TR" sz="2200" dirty="0">
                <a:latin typeface="Times New Roman" panose="02020603050405020304" pitchFamily="18" charset="0"/>
                <a:cs typeface="Times New Roman" panose="02020603050405020304" pitchFamily="18" charset="0"/>
              </a:rPr>
              <a:t>mali ve diğer hususlarla ilgili her türlü iş ve işlemlerin yürütülmesini sağlamak</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d</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Yönerge hükümlerine göre kendisine verilen diğer görevleri yapmak.</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632543460"/>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merkezi müdür yardımcısı ve görevleri</a:t>
            </a:r>
            <a:r>
              <a:rPr lang="tr-TR" sz="24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 yardımcısının görevleri şunlardır;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a</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görev alan öğretmen ve personel ile kurslara katılan öğrencilere ilişkin devam, devamsızlık, disiplin ve benzeri diğer iş ve işlemleri yürütmek,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Kurs çalışmalarında yönetici, öğretmen ve personele yapılacak ücret ödemelerine ilişkin işlemleri yürütmek, </a:t>
            </a: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c) </a:t>
            </a: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müdürü tarafından kursla ilgili verilecek diğer işlemleri yürütmek.</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55059242"/>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1000108"/>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çalışmalarının ve öğrenci/kursiyer başarısının </a:t>
            </a:r>
            <a:r>
              <a:rPr lang="tr-TR" sz="2400" b="1" dirty="0" smtClean="0">
                <a:solidFill>
                  <a:srgbClr val="FF0000"/>
                </a:solidFill>
                <a:latin typeface="Times New Roman" panose="02020603050405020304" pitchFamily="18" charset="0"/>
                <a:cs typeface="Times New Roman" panose="02020603050405020304" pitchFamily="18" charset="0"/>
              </a:rPr>
              <a:t>değerlendirilmesi</a:t>
            </a:r>
          </a:p>
          <a:p>
            <a:pPr marL="0" indent="0" algn="just">
              <a:buNone/>
            </a:pP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dönem başında yapılacak seviye tespit sınavlarına göre sınıflar/gruplar oluşturulabilir.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(Kılavuz maddesi: Kurs merkezleri, e-kurs modülü üzerinden öğrencilerin bir önceki yıla ait ağırlıklı yılsonu başarı puanı, Bakanlıkça veya kurs müdürlüğünce yapılacak tarama test sonuçları; kursiyerlerin diploma notu vb. ölçülebilir kriterleri de dikkate alarak sınıf oluşturma iş ve işlemlerini yapar.)</a:t>
            </a:r>
          </a:p>
          <a:p>
            <a:pPr marL="0" indent="0" algn="just">
              <a:buNone/>
            </a:pPr>
            <a:r>
              <a:rPr lang="tr-TR" sz="2400" dirty="0" smtClean="0">
                <a:latin typeface="Times New Roman" panose="02020603050405020304" pitchFamily="18" charset="0"/>
                <a:cs typeface="Times New Roman" panose="02020603050405020304" pitchFamily="18" charset="0"/>
              </a:rPr>
              <a:t>Kurslara </a:t>
            </a:r>
            <a:r>
              <a:rPr lang="tr-TR" sz="2400" dirty="0">
                <a:latin typeface="Times New Roman" panose="02020603050405020304" pitchFamily="18" charset="0"/>
                <a:cs typeface="Times New Roman" panose="02020603050405020304" pitchFamily="18" charset="0"/>
              </a:rPr>
              <a:t>katılan öğrencilerin kazandıkları bilgi ve becerileri ölçmek amacıyla kurs merkezinde kurs saatleri içinde her ay değerlendirme yapılır. Değerlendirme sonuçları analiz edilerek, eksikliği görülen konular tamamlanır. </a:t>
            </a:r>
          </a:p>
          <a:p>
            <a:pPr marL="0" indent="0" algn="just">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89929941"/>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Kursların denetimi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merkezlerindeki eğitim ve öğretim faaliyetleri ile ilgili iş ve işlemlerin denetimi yetkililerce </a:t>
            </a:r>
            <a:r>
              <a:rPr lang="tr-TR" sz="2400" dirty="0" smtClean="0">
                <a:latin typeface="Times New Roman" panose="02020603050405020304" pitchFamily="18" charset="0"/>
                <a:cs typeface="Times New Roman" panose="02020603050405020304" pitchFamily="18" charset="0"/>
              </a:rPr>
              <a:t>yapılır.</a:t>
            </a:r>
          </a:p>
          <a:p>
            <a:pPr marL="0" indent="0" algn="just">
              <a:buNone/>
            </a:pPr>
            <a:r>
              <a:rPr lang="tr-TR" sz="2400" dirty="0" smtClean="0">
                <a:latin typeface="Times New Roman" panose="02020603050405020304" pitchFamily="18" charset="0"/>
                <a:cs typeface="Times New Roman" panose="02020603050405020304" pitchFamily="18" charset="0"/>
              </a:rPr>
              <a:t>Kursların </a:t>
            </a:r>
            <a:r>
              <a:rPr lang="tr-TR" sz="2400" dirty="0">
                <a:latin typeface="Times New Roman" panose="02020603050405020304" pitchFamily="18" charset="0"/>
                <a:cs typeface="Times New Roman" panose="02020603050405020304" pitchFamily="18" charset="0"/>
              </a:rPr>
              <a:t>değerlendirilmesiyle ilgili yılsonu raporu kurs merkezi müdürlüklerince ilçeye, ilçe raporları </a:t>
            </a:r>
            <a:r>
              <a:rPr lang="tr-TR" sz="2400" dirty="0" smtClean="0">
                <a:latin typeface="Times New Roman" panose="02020603050405020304" pitchFamily="18" charset="0"/>
                <a:cs typeface="Times New Roman" panose="02020603050405020304" pitchFamily="18" charset="0"/>
              </a:rPr>
              <a:t>ile</a:t>
            </a:r>
            <a:r>
              <a:rPr lang="tr-TR" sz="2400" dirty="0">
                <a:latin typeface="Times New Roman" panose="02020603050405020304" pitchFamily="18" charset="0"/>
                <a:cs typeface="Times New Roman" panose="02020603050405020304" pitchFamily="18" charset="0"/>
              </a:rPr>
              <a:t>, il raporları Bakanlığın ilgili Genel Müdürlüğüne gönderilir.</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790375598"/>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Sorumluluk</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Yönerge hükümleri çerçevesinde kurslarda görev alan her kademedeki personel, görevlerini zamanında ve etkin olarak yerine getirmekle yükümlüdür.</a:t>
            </a:r>
          </a:p>
          <a:p>
            <a:pPr marL="0" indent="0" algn="just">
              <a:buNone/>
            </a:pP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
        <p:nvSpPr>
          <p:cNvPr id="5" name="Unvan 1"/>
          <p:cNvSpPr>
            <a:spLocks noGrp="1"/>
          </p:cNvSpPr>
          <p:nvPr>
            <p:ph type="title"/>
          </p:nvPr>
        </p:nvSpPr>
        <p:spPr>
          <a:xfrm>
            <a:off x="481013" y="0"/>
            <a:ext cx="8229600" cy="908050"/>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3225505"/>
      </p:ext>
    </p:extLst>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sz="2300" b="1" dirty="0">
                <a:solidFill>
                  <a:srgbClr val="FF0000"/>
                </a:solidFill>
                <a:latin typeface="Times New Roman" panose="02020603050405020304" pitchFamily="18" charset="0"/>
                <a:cs typeface="Times New Roman" panose="02020603050405020304" pitchFamily="18" charset="0"/>
              </a:rPr>
              <a:t>Kurs giderleri</a:t>
            </a:r>
            <a:r>
              <a:rPr lang="tr-TR" sz="23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300" b="1" dirty="0">
                <a:latin typeface="Times New Roman" panose="02020603050405020304" pitchFamily="18" charset="0"/>
                <a:cs typeface="Times New Roman" panose="02020603050405020304" pitchFamily="18" charset="0"/>
              </a:rPr>
              <a:t> </a:t>
            </a:r>
            <a:r>
              <a:rPr lang="tr-TR" sz="2300" b="1" dirty="0" smtClean="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Kursta </a:t>
            </a:r>
            <a:r>
              <a:rPr lang="tr-TR" sz="2300" dirty="0">
                <a:latin typeface="Times New Roman" panose="02020603050405020304" pitchFamily="18" charset="0"/>
                <a:cs typeface="Times New Roman" panose="02020603050405020304" pitchFamily="18" charset="0"/>
              </a:rPr>
              <a:t>görevli yönetici ve öğretmenlerin ders ve ek ders ücretlerine ilişkin </a:t>
            </a:r>
            <a:r>
              <a:rPr lang="tr-TR" sz="2300" dirty="0" smtClean="0">
                <a:latin typeface="Times New Roman" panose="02020603050405020304" pitchFamily="18" charset="0"/>
                <a:cs typeface="Times New Roman" panose="02020603050405020304" pitchFamily="18" charset="0"/>
              </a:rPr>
              <a:t>hususlar, 1/12/2006 tarihli ve 2006/11350 sayılı Bakanlar Kurulu Kararıyla yürürlüğe konulan Millî Eğitim Bakanlığı Yönetici ve Öğretmenlerinin Ders ve Ek Ders Saatlerine İlişkin Karar ile Kamu </a:t>
            </a:r>
            <a:r>
              <a:rPr lang="tr-TR" sz="2300" dirty="0">
                <a:latin typeface="Times New Roman" panose="02020603050405020304" pitchFamily="18" charset="0"/>
                <a:cs typeface="Times New Roman" panose="02020603050405020304" pitchFamily="18" charset="0"/>
              </a:rPr>
              <a:t>Görevlilerinin Geneline ve Hizmet Kollarına Yönelik Mali ve Sosyal Haklara İlişkin Toplu </a:t>
            </a:r>
            <a:r>
              <a:rPr lang="tr-TR" sz="2300" dirty="0" smtClean="0">
                <a:latin typeface="Times New Roman" panose="02020603050405020304" pitchFamily="18" charset="0"/>
                <a:cs typeface="Times New Roman" panose="02020603050405020304" pitchFamily="18" charset="0"/>
              </a:rPr>
              <a:t>Sözleşme hükümleri kapsamında </a:t>
            </a:r>
            <a:r>
              <a:rPr lang="tr-TR" sz="2300" dirty="0">
                <a:latin typeface="Times New Roman" panose="02020603050405020304" pitchFamily="18" charset="0"/>
                <a:cs typeface="Times New Roman" panose="02020603050405020304" pitchFamily="18" charset="0"/>
              </a:rPr>
              <a:t>belirlenir.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Kurs merkezlerinin ısınma, temizlik, aydınlatma, kırtasiye ve bu kapsamdaki giderleri Bakanlıkça, merkezlerde çalıştırılacak yardımcı personel sayısının yeterli olmaması durumunda ihtiyaç hizmet alımı yoluyla karşılanır.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Bu </a:t>
            </a:r>
            <a:r>
              <a:rPr lang="tr-TR" sz="2300" dirty="0">
                <a:latin typeface="Times New Roman" panose="02020603050405020304" pitchFamily="18" charset="0"/>
                <a:cs typeface="Times New Roman" panose="02020603050405020304" pitchFamily="18" charset="0"/>
              </a:rPr>
              <a:t>Y</a:t>
            </a:r>
            <a:r>
              <a:rPr lang="tr-TR" sz="2300" dirty="0" smtClean="0">
                <a:latin typeface="Times New Roman" panose="02020603050405020304" pitchFamily="18" charset="0"/>
                <a:cs typeface="Times New Roman" panose="02020603050405020304" pitchFamily="18" charset="0"/>
              </a:rPr>
              <a:t>önerge </a:t>
            </a:r>
            <a:r>
              <a:rPr lang="tr-TR" sz="2300" dirty="0">
                <a:latin typeface="Times New Roman" panose="02020603050405020304" pitchFamily="18" charset="0"/>
                <a:cs typeface="Times New Roman" panose="02020603050405020304" pitchFamily="18" charset="0"/>
              </a:rPr>
              <a:t>kapsamında açılan kurslara devam eden öğrenci ve kursiyerlerden herhangi bir ücret alınmaz.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153075853"/>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 </a:t>
            </a:r>
          </a:p>
          <a:p>
            <a:pPr algn="just"/>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 Okul Öncesi Eğitim ve İlköğretim Kurumları </a:t>
            </a:r>
            <a:r>
              <a:rPr lang="tr-TR" sz="2800" dirty="0" smtClean="0">
                <a:latin typeface="Times New Roman" panose="02020603050405020304" pitchFamily="18" charset="0"/>
                <a:cs typeface="Times New Roman" panose="02020603050405020304" pitchFamily="18" charset="0"/>
              </a:rPr>
              <a:t>Yönetmeliği, </a:t>
            </a:r>
          </a:p>
          <a:p>
            <a:pPr algn="just"/>
            <a:r>
              <a:rPr lang="tr-TR" sz="2800" dirty="0">
                <a:latin typeface="Times New Roman" panose="02020603050405020304" pitchFamily="18" charset="0"/>
                <a:cs typeface="Times New Roman" panose="02020603050405020304" pitchFamily="18" charset="0"/>
              </a:rPr>
              <a:t>Millî Eğitim Bakanlığı Ortaöğretim Kurumları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Özel Eğitim Hizmetleri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Milli Eğitim Bakanlığı Yaygın </a:t>
            </a:r>
            <a:r>
              <a:rPr lang="tr-TR" sz="2800" dirty="0">
                <a:latin typeface="Times New Roman" panose="02020603050405020304" pitchFamily="18" charset="0"/>
                <a:cs typeface="Times New Roman" panose="02020603050405020304" pitchFamily="18" charset="0"/>
              </a:rPr>
              <a:t>Eğitim Kurumları Yönetmeliği, </a:t>
            </a:r>
            <a:endParaRPr lang="tr-TR" sz="2800"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hükümlerine </a:t>
            </a:r>
            <a:r>
              <a:rPr lang="tr-TR" sz="2800" dirty="0">
                <a:latin typeface="Times New Roman" panose="02020603050405020304" pitchFamily="18" charset="0"/>
                <a:cs typeface="Times New Roman" panose="02020603050405020304" pitchFamily="18" charset="0"/>
              </a:rPr>
              <a:t>dayanılarak hazırlanmıştır.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
        <p:nvSpPr>
          <p:cNvPr id="10"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68579849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Tutulacak defter ve dosyalar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Kurslarla </a:t>
            </a:r>
            <a:r>
              <a:rPr lang="tr-TR" sz="2800" dirty="0">
                <a:latin typeface="Times New Roman" panose="02020603050405020304" pitchFamily="18" charset="0"/>
                <a:cs typeface="Times New Roman" panose="02020603050405020304" pitchFamily="18" charset="0"/>
              </a:rPr>
              <a:t>ilgili olarak kurs merkezlerinde tutulacak defter ve dosyalar şunlardır:</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a) </a:t>
            </a:r>
            <a:r>
              <a:rPr lang="tr-TR" sz="2800" dirty="0">
                <a:latin typeface="Times New Roman" panose="02020603050405020304" pitchFamily="18" charset="0"/>
                <a:cs typeface="Times New Roman" panose="02020603050405020304" pitchFamily="18" charset="0"/>
              </a:rPr>
              <a:t>Öğrenci/kursiyer yoklama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b) </a:t>
            </a:r>
            <a:r>
              <a:rPr lang="tr-TR" sz="2800" dirty="0">
                <a:latin typeface="Times New Roman" panose="02020603050405020304" pitchFamily="18" charset="0"/>
                <a:cs typeface="Times New Roman" panose="02020603050405020304" pitchFamily="18" charset="0"/>
              </a:rPr>
              <a:t>Kurs ders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c) </a:t>
            </a:r>
            <a:r>
              <a:rPr lang="tr-TR" sz="2800" dirty="0">
                <a:latin typeface="Times New Roman" panose="02020603050405020304" pitchFamily="18" charset="0"/>
                <a:cs typeface="Times New Roman" panose="02020603050405020304" pitchFamily="18" charset="0"/>
              </a:rPr>
              <a:t>Gelen ve giden yazı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ç) </a:t>
            </a:r>
            <a:r>
              <a:rPr lang="tr-TR" sz="2800" dirty="0">
                <a:latin typeface="Times New Roman" panose="02020603050405020304" pitchFamily="18" charset="0"/>
                <a:cs typeface="Times New Roman" panose="02020603050405020304" pitchFamily="18" charset="0"/>
              </a:rPr>
              <a:t>Kurs ders plânları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d) </a:t>
            </a:r>
            <a:r>
              <a:rPr lang="tr-TR" sz="2800" dirty="0">
                <a:latin typeface="Times New Roman" panose="02020603050405020304" pitchFamily="18" charset="0"/>
                <a:cs typeface="Times New Roman" panose="02020603050405020304" pitchFamily="18" charset="0"/>
              </a:rPr>
              <a:t>Denetim defteri,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224784487"/>
      </p:ext>
    </p:extLst>
  </p:cSld>
  <p:clrMapOvr>
    <a:masterClrMapping/>
  </p:clrMapOvr>
  <p:transition spd="slow">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r>
              <a:rPr lang="tr-TR" sz="2800" b="1" dirty="0" smtClean="0">
                <a:solidFill>
                  <a:srgbClr val="FF0000"/>
                </a:solidFill>
                <a:latin typeface="Times New Roman" pitchFamily="18" charset="0"/>
                <a:cs typeface="Times New Roman" pitchFamily="18" charset="0"/>
              </a:rPr>
              <a:t>2015</a:t>
            </a:r>
            <a:endParaRPr lang="tr-TR" sz="2800" dirty="0" smtClean="0">
              <a:solidFill>
                <a:srgbClr val="FF0000"/>
              </a:solidFill>
              <a:latin typeface="Times New Roman" pitchFamily="18" charset="0"/>
              <a:cs typeface="Times New Roman" pitchFamily="18" charset="0"/>
            </a:endParaRPr>
          </a:p>
          <a:p>
            <a:pPr marL="0" indent="0" algn="ctr">
              <a:buNone/>
            </a:pPr>
            <a:r>
              <a:rPr lang="da-DK" sz="2800"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DESTEKLEME VE YETİŞTİRME KURSLARI</a:t>
            </a:r>
            <a:r>
              <a:rPr lang="tr-TR" sz="2800" b="1"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KILAVUZU</a:t>
            </a:r>
            <a:r>
              <a:rPr lang="tr-TR" sz="2800" b="1" dirty="0" smtClean="0">
                <a:solidFill>
                  <a:srgbClr val="FF0000"/>
                </a:solidFill>
                <a:latin typeface="Times New Roman" pitchFamily="18" charset="0"/>
                <a:cs typeface="Times New Roman" pitchFamily="18" charset="0"/>
              </a:rPr>
              <a:t> </a:t>
            </a: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t/>
            </a:r>
            <a:br>
              <a:rPr lang="tr-TR" sz="2400" b="1" dirty="0" smtClean="0"/>
            </a:br>
            <a:r>
              <a:rPr lang="tr-TR" sz="2400" b="1" dirty="0"/>
              <a:t/>
            </a:r>
            <a:br>
              <a:rPr lang="tr-TR" sz="2400" b="1" dirty="0"/>
            </a:br>
            <a:r>
              <a:rPr lang="tr-TR" sz="2800" b="1" dirty="0" smtClean="0"/>
              <a:t>2015</a:t>
            </a:r>
            <a:r>
              <a:rPr lang="tr-TR" sz="2800" b="1" dirty="0"/>
              <a:t/>
            </a:r>
            <a:br>
              <a:rPr lang="tr-TR" sz="2800" b="1" dirty="0"/>
            </a:br>
            <a:r>
              <a:rPr lang="da-DK" sz="2800" b="1" dirty="0"/>
              <a:t> </a:t>
            </a:r>
            <a:r>
              <a:rPr lang="tr-TR" sz="2800" b="1" dirty="0" smtClean="0"/>
              <a:t>      </a:t>
            </a:r>
            <a:r>
              <a:rPr lang="da-DK" sz="2800" b="1" dirty="0" smtClean="0"/>
              <a:t>DESTEKLEME </a:t>
            </a:r>
            <a:r>
              <a:rPr lang="da-DK" sz="2800" b="1" dirty="0"/>
              <a:t>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1052736"/>
            <a:ext cx="8229600" cy="5073427"/>
          </a:xfrm>
        </p:spPr>
        <p:txBody>
          <a:bodyPr/>
          <a:lstStyle/>
          <a:p>
            <a:pPr marL="0" indent="0" algn="ctr">
              <a:buNone/>
            </a:pPr>
            <a:r>
              <a:rPr lang="tr-TR" b="1" dirty="0">
                <a:latin typeface="Times New Roman" pitchFamily="18" charset="0"/>
                <a:cs typeface="Times New Roman" pitchFamily="18" charset="0"/>
              </a:rPr>
              <a:t>DESTEKLEME VE YETİŞTİRME KURSLARI TAKVİMİ </a:t>
            </a:r>
            <a:endParaRPr lang="tr-TR" dirty="0" smtClean="0">
              <a:latin typeface="Times New Roman" pitchFamily="18" charset="0"/>
              <a:cs typeface="Times New Roman" pitchFamily="18" charset="0"/>
            </a:endParaRPr>
          </a:p>
          <a:p>
            <a:pPr>
              <a:buFont typeface="Wingdings" panose="05000000000000000000" pitchFamily="2" charset="2"/>
              <a:buChar char="ü"/>
            </a:pPr>
            <a:r>
              <a:rPr lang="tr-TR" sz="2800" dirty="0">
                <a:latin typeface="Times New Roman" pitchFamily="18" charset="0"/>
                <a:cs typeface="Times New Roman" pitchFamily="18" charset="0"/>
              </a:rPr>
              <a:t>İl/ilçe komisyonunun oluşturulması 	</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merkezlerinin başvurularının </a:t>
            </a:r>
            <a:r>
              <a:rPr lang="tr-TR" sz="2800" dirty="0" smtClean="0">
                <a:latin typeface="Times New Roman" pitchFamily="18" charset="0"/>
                <a:cs typeface="Times New Roman" pitchFamily="18" charset="0"/>
              </a:rPr>
              <a:t>alınması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merkezi başvurularının </a:t>
            </a:r>
            <a:r>
              <a:rPr lang="tr-TR" sz="2800" dirty="0" smtClean="0">
                <a:latin typeface="Times New Roman" pitchFamily="18" charset="0"/>
                <a:cs typeface="Times New Roman" pitchFamily="18" charset="0"/>
              </a:rPr>
              <a:t>onaylanması</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Öğrenci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görevlendirmelerinin </a:t>
            </a:r>
            <a:r>
              <a:rPr lang="tr-TR" sz="2800" dirty="0" smtClean="0">
                <a:latin typeface="Times New Roman" pitchFamily="18" charset="0"/>
                <a:cs typeface="Times New Roman" pitchFamily="18" charset="0"/>
              </a:rPr>
              <a:t>yapılması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sınıf/şubelerinin oluşturulması 	</a:t>
            </a:r>
          </a:p>
          <a:p>
            <a:pPr algn="just">
              <a:buFont typeface="Wingdings" panose="05000000000000000000" pitchFamily="2" charset="2"/>
              <a:buChar char="ü"/>
            </a:pPr>
            <a:endParaRPr lang="tr-TR" sz="2800" b="1"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extLst>
      <p:ext uri="{BB962C8B-B14F-4D97-AF65-F5344CB8AC3E}">
        <p14:creationId xmlns:p14="http://schemas.microsoft.com/office/powerpoint/2010/main" val="1880540515"/>
      </p:ext>
    </p:extLst>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
            </a:r>
            <a:br>
              <a:rPr lang="tr-TR" sz="2800" b="1" dirty="0"/>
            </a:br>
            <a:r>
              <a:rPr lang="tr-TR" sz="2800" b="1" dirty="0"/>
              <a:t/>
            </a:r>
            <a:br>
              <a:rPr lang="tr-TR" sz="2800" b="1" dirty="0"/>
            </a:br>
            <a:r>
              <a:rPr lang="tr-TR" sz="2800" b="1" dirty="0"/>
              <a:t>2015</a:t>
            </a:r>
            <a:br>
              <a:rPr lang="tr-TR" sz="2800" b="1" dirty="0"/>
            </a:br>
            <a:r>
              <a:rPr lang="da-DK" sz="2800" b="1" dirty="0"/>
              <a:t> </a:t>
            </a:r>
            <a:r>
              <a:rPr lang="tr-TR" sz="2800" b="1" dirty="0"/>
              <a:t>      </a:t>
            </a:r>
            <a:r>
              <a:rPr lang="da-DK" sz="2800" b="1" dirty="0"/>
              <a:t>DESTEKLEME 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ctr">
              <a:buNone/>
            </a:pPr>
            <a:r>
              <a:rPr lang="tr-TR" sz="3000" b="1" dirty="0">
                <a:latin typeface="Times New Roman" pitchFamily="18" charset="0"/>
                <a:cs typeface="Times New Roman" pitchFamily="18" charset="0"/>
              </a:rPr>
              <a:t>DESTEKLEME VE YETİŞTİRME KURSLARI </a:t>
            </a:r>
            <a:r>
              <a:rPr lang="tr-TR" sz="3000" b="1" dirty="0" smtClean="0">
                <a:latin typeface="Times New Roman" pitchFamily="18" charset="0"/>
                <a:cs typeface="Times New Roman" pitchFamily="18" charset="0"/>
              </a:rPr>
              <a:t>TAKVİMİ</a:t>
            </a:r>
            <a:endParaRPr lang="tr-TR" sz="3000" dirty="0">
              <a:latin typeface="Times New Roman" pitchFamily="18" charset="0"/>
              <a:cs typeface="Times New Roman" pitchFamily="18" charset="0"/>
            </a:endParaRPr>
          </a:p>
          <a:p>
            <a:pPr marL="0" indent="0" algn="just">
              <a:buNone/>
            </a:pP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pic>
        <p:nvPicPr>
          <p:cNvPr id="7" name="Resim 6"/>
          <p:cNvPicPr>
            <a:picLocks noChangeAspect="1"/>
          </p:cNvPicPr>
          <p:nvPr/>
        </p:nvPicPr>
        <p:blipFill>
          <a:blip r:embed="rId2" cstate="print"/>
          <a:stretch>
            <a:fillRect/>
          </a:stretch>
        </p:blipFill>
        <p:spPr>
          <a:xfrm>
            <a:off x="303099" y="2132856"/>
            <a:ext cx="8840901" cy="3658304"/>
          </a:xfrm>
          <a:prstGeom prst="rect">
            <a:avLst/>
          </a:prstGeom>
        </p:spPr>
      </p:pic>
    </p:spTree>
    <p:extLst>
      <p:ext uri="{BB962C8B-B14F-4D97-AF65-F5344CB8AC3E}">
        <p14:creationId xmlns:p14="http://schemas.microsoft.com/office/powerpoint/2010/main" val="2825474741"/>
      </p:ext>
    </p:extLst>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ve Yetiştirme Kurslarında </a:t>
            </a:r>
            <a:r>
              <a:rPr lang="tr-TR" sz="2400" dirty="0">
                <a:latin typeface="Times New Roman" pitchFamily="18" charset="0"/>
                <a:cs typeface="Times New Roman" pitchFamily="18" charset="0"/>
              </a:rPr>
              <a:t>kursların açılış/kapanış, onay, öğretmen-öğrenci kayıt, ders programları, kazanım </a:t>
            </a:r>
            <a:r>
              <a:rPr lang="tr-TR" sz="2400" dirty="0" smtClean="0">
                <a:latin typeface="Times New Roman" pitchFamily="18" charset="0"/>
                <a:cs typeface="Times New Roman" pitchFamily="18" charset="0"/>
              </a:rPr>
              <a:t>testleri vb</a:t>
            </a:r>
            <a:r>
              <a:rPr lang="tr-TR" sz="2400" dirty="0">
                <a:latin typeface="Times New Roman" pitchFamily="18" charset="0"/>
                <a:cs typeface="Times New Roman" pitchFamily="18" charset="0"/>
              </a:rPr>
              <a:t>. iş ve işlemler, </a:t>
            </a:r>
            <a:r>
              <a:rPr lang="tr-TR" sz="2400" b="1" dirty="0">
                <a:latin typeface="Times New Roman" pitchFamily="18" charset="0"/>
                <a:cs typeface="Times New Roman" pitchFamily="18" charset="0"/>
              </a:rPr>
              <a:t>e- </a:t>
            </a:r>
            <a:r>
              <a:rPr lang="tr-TR" sz="2400" b="1" dirty="0" smtClean="0">
                <a:latin typeface="Times New Roman" pitchFamily="18" charset="0"/>
                <a:cs typeface="Times New Roman" pitchFamily="18" charset="0"/>
              </a:rPr>
              <a:t>kurs modülü </a:t>
            </a:r>
            <a:r>
              <a:rPr lang="tr-TR" sz="2400" dirty="0">
                <a:latin typeface="Times New Roman" pitchFamily="18" charset="0"/>
                <a:cs typeface="Times New Roman" pitchFamily="18" charset="0"/>
              </a:rPr>
              <a:t>üzerinden </a:t>
            </a:r>
            <a:r>
              <a:rPr lang="tr-TR" sz="2400" dirty="0" smtClean="0">
                <a:latin typeface="Times New Roman" pitchFamily="18" charset="0"/>
                <a:cs typeface="Times New Roman" pitchFamily="18" charset="0"/>
              </a:rPr>
              <a:t>yapılır.</a:t>
            </a: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a:t>
            </a:r>
            <a:r>
              <a:rPr lang="tr-TR" sz="2400" dirty="0">
                <a:latin typeface="Times New Roman" pitchFamily="18" charset="0"/>
                <a:cs typeface="Times New Roman" pitchFamily="18" charset="0"/>
              </a:rPr>
              <a:t>ve Yetiştirme </a:t>
            </a:r>
            <a:r>
              <a:rPr lang="tr-TR" sz="2400" dirty="0" smtClean="0">
                <a:latin typeface="Times New Roman" pitchFamily="18" charset="0"/>
                <a:cs typeface="Times New Roman" pitchFamily="18" charset="0"/>
              </a:rPr>
              <a:t>Kurslarındaki </a:t>
            </a:r>
            <a:r>
              <a:rPr lang="tr-TR" sz="2400" dirty="0">
                <a:latin typeface="Times New Roman" pitchFamily="18" charset="0"/>
                <a:cs typeface="Times New Roman" pitchFamily="18" charset="0"/>
              </a:rPr>
              <a:t>ücret, ek ders gibi mali iş ve işlemler ilgili mevzuat hükümlerine göre kurs merkezlerince ve ilgili eğitim kurumlarınca yürütülür. </a:t>
            </a: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özel öğretim kurumları veya herhangi bir yayınevi ile işbirliği içinde açılamaz. </a:t>
            </a: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34</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587445737"/>
      </p:ext>
    </p:extLst>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Açılacak Destekleme ve Yetiştirme Kurslarında </a:t>
            </a:r>
            <a:r>
              <a:rPr lang="tr-TR" sz="2400" dirty="0">
                <a:latin typeface="Times New Roman" pitchFamily="18" charset="0"/>
                <a:cs typeface="Times New Roman" pitchFamily="18" charset="0"/>
              </a:rPr>
              <a:t>öğrenci/kursiyerlerden herhangi bir ücret talep </a:t>
            </a:r>
            <a:r>
              <a:rPr lang="tr-TR" sz="2400" dirty="0" smtClean="0">
                <a:latin typeface="Times New Roman" pitchFamily="18" charset="0"/>
                <a:cs typeface="Times New Roman" pitchFamily="18" charset="0"/>
              </a:rPr>
              <a:t>edilmez.</a:t>
            </a: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örgün eğitim müfredatı kapsamında Ölçme Değerlendirme ve Sınav Hizmetleri Genel Müdürlüğü resmî internet sayfasında yayımlanacak olan </a:t>
            </a:r>
            <a:r>
              <a:rPr lang="tr-TR" sz="2400" dirty="0" smtClean="0">
                <a:latin typeface="Times New Roman" pitchFamily="18" charset="0"/>
                <a:cs typeface="Times New Roman" pitchFamily="18" charset="0"/>
              </a:rPr>
              <a:t>kurs programı çerçevesinde </a:t>
            </a:r>
            <a:r>
              <a:rPr lang="tr-TR" sz="2400" dirty="0">
                <a:latin typeface="Times New Roman" pitchFamily="18" charset="0"/>
                <a:cs typeface="Times New Roman" pitchFamily="18" charset="0"/>
              </a:rPr>
              <a:t>yürütülmesi esastır. Programı yayımlanmayan dersler için o derse giren öğretmen tarafından ders programı oluşturulur. Kurs programları en geç kursların açıldığı ilk haftanın son işgününe kadar kurs merkezi müdürüne onaylatılır. </a:t>
            </a: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35</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174387893"/>
      </p:ext>
    </p:extLst>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Yaz </a:t>
            </a:r>
            <a:r>
              <a:rPr lang="tr-TR" sz="2400" dirty="0">
                <a:latin typeface="Times New Roman" pitchFamily="18" charset="0"/>
                <a:cs typeface="Times New Roman" pitchFamily="18" charset="0"/>
              </a:rPr>
              <a:t>dönemi kursları, kurs merkezlerince ders yılının </a:t>
            </a:r>
            <a:r>
              <a:rPr lang="tr-TR" sz="2400" dirty="0" smtClean="0">
                <a:latin typeface="Times New Roman" pitchFamily="18" charset="0"/>
                <a:cs typeface="Times New Roman" pitchFamily="18" charset="0"/>
              </a:rPr>
              <a:t>dışında kalan </a:t>
            </a:r>
            <a:r>
              <a:rPr lang="tr-TR" sz="2400" dirty="0">
                <a:latin typeface="Times New Roman" pitchFamily="18" charset="0"/>
                <a:cs typeface="Times New Roman" pitchFamily="18" charset="0"/>
              </a:rPr>
              <a:t>sürede yapılacak şekilde planlanır ve il/ilçe komisyonunun onayı ile yürürlüğe </a:t>
            </a:r>
            <a:r>
              <a:rPr lang="tr-TR" sz="2400" dirty="0" smtClean="0">
                <a:latin typeface="Times New Roman" pitchFamily="18" charset="0"/>
                <a:cs typeface="Times New Roman" pitchFamily="18" charset="0"/>
              </a:rPr>
              <a:t>girer.</a:t>
            </a:r>
          </a:p>
          <a:p>
            <a:pPr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Kurslarla ilgili ders programları ve haftalık örnek ders çizelgeleri ile kazanım kavrama testleri, tarama testleri Ölçme Değerlendirme ve Sınav Hizmetleri Genel Müdürlüğünün resmî internet sayfasında yayımlanacaktır. </a:t>
            </a:r>
          </a:p>
          <a:p>
            <a:pPr marL="0" indent="0" algn="just">
              <a:buNone/>
            </a:pPr>
            <a:endParaRPr lang="tr-TR" sz="2400"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36</a:t>
            </a:fld>
            <a:endParaRPr lang="tr-TR" altLang="tr-TR"/>
          </a:p>
        </p:txBody>
      </p:sp>
    </p:spTree>
    <p:extLst>
      <p:ext uri="{BB962C8B-B14F-4D97-AF65-F5344CB8AC3E}">
        <p14:creationId xmlns:p14="http://schemas.microsoft.com/office/powerpoint/2010/main" val="3289151101"/>
      </p:ext>
    </p:extLst>
  </p:cSld>
  <p:clrMapOvr>
    <a:masterClrMapping/>
  </p:clrMapOvr>
  <p:transition spd="slow">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Ortaokulların </a:t>
            </a:r>
            <a:r>
              <a:rPr lang="tr-TR" sz="2400" dirty="0">
                <a:latin typeface="Times New Roman" pitchFamily="18" charset="0"/>
                <a:cs typeface="Times New Roman" pitchFamily="18" charset="0"/>
              </a:rPr>
              <a:t>5, 6 ve 7. sınıflarındaki öğrenciler ile 9,10 ve 11. sınıflarındaki öğrenciler en fazla 3 dersten haftalık toplam 12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8</a:t>
            </a:r>
            <a:r>
              <a:rPr lang="tr-TR" sz="2400" dirty="0">
                <a:latin typeface="Times New Roman" pitchFamily="18" charset="0"/>
                <a:cs typeface="Times New Roman" pitchFamily="18" charset="0"/>
              </a:rPr>
              <a:t>. sınıftaki öğrenciler ise en fazla 6 dersten 18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Ortaöğretim </a:t>
            </a:r>
            <a:r>
              <a:rPr lang="tr-TR" sz="2400" dirty="0">
                <a:latin typeface="Times New Roman" pitchFamily="18" charset="0"/>
                <a:cs typeface="Times New Roman" pitchFamily="18" charset="0"/>
              </a:rPr>
              <a:t>kurumlarının 12. sınıftaki öğrenciler ve mezun durumdaki kursiyerler ise en fazla 6 dersten 24 saate kadar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haftalık </a:t>
            </a:r>
            <a:r>
              <a:rPr lang="tr-TR" sz="2400" dirty="0">
                <a:latin typeface="Times New Roman" pitchFamily="18" charset="0"/>
                <a:cs typeface="Times New Roman" pitchFamily="18" charset="0"/>
              </a:rPr>
              <a:t>kurs </a:t>
            </a:r>
            <a:r>
              <a:rPr lang="tr-TR" sz="2400" dirty="0" smtClean="0">
                <a:latin typeface="Times New Roman" pitchFamily="18" charset="0"/>
                <a:cs typeface="Times New Roman" pitchFamily="18" charset="0"/>
              </a:rPr>
              <a:t>alabilirler.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Kurslarda </a:t>
            </a:r>
            <a:r>
              <a:rPr lang="tr-TR" sz="2400" dirty="0">
                <a:latin typeface="Times New Roman" pitchFamily="18" charset="0"/>
                <a:cs typeface="Times New Roman" pitchFamily="18" charset="0"/>
              </a:rPr>
              <a:t>her bir öğrenci/kursiyer için, hafta içi günde en fazla </a:t>
            </a:r>
            <a:r>
              <a:rPr lang="tr-TR" sz="2400" dirty="0" smtClean="0">
                <a:latin typeface="Times New Roman" pitchFamily="18" charset="0"/>
                <a:cs typeface="Times New Roman" pitchFamily="18" charset="0"/>
              </a:rPr>
              <a:t>2 farklı dersten toplam </a:t>
            </a:r>
            <a:r>
              <a:rPr lang="tr-TR" sz="2400" dirty="0">
                <a:latin typeface="Times New Roman" pitchFamily="18" charset="0"/>
                <a:cs typeface="Times New Roman" pitchFamily="18" charset="0"/>
              </a:rPr>
              <a:t>4 saate kadar, hafta sonları ise bir günde en fazla 5 </a:t>
            </a:r>
            <a:r>
              <a:rPr lang="tr-TR" sz="2400" dirty="0" smtClean="0">
                <a:latin typeface="Times New Roman" pitchFamily="18" charset="0"/>
                <a:cs typeface="Times New Roman" pitchFamily="18" charset="0"/>
              </a:rPr>
              <a:t>farklı dersten toplam </a:t>
            </a:r>
            <a:r>
              <a:rPr lang="tr-TR" sz="2400" dirty="0">
                <a:latin typeface="Times New Roman" pitchFamily="18" charset="0"/>
                <a:cs typeface="Times New Roman" pitchFamily="18" charset="0"/>
              </a:rPr>
              <a:t>8 saate kadar kurs verilebilir. </a:t>
            </a: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37</a:t>
            </a:fld>
            <a:endParaRPr lang="tr-TR" altLang="tr-TR"/>
          </a:p>
        </p:txBody>
      </p:sp>
    </p:spTree>
    <p:extLst>
      <p:ext uri="{BB962C8B-B14F-4D97-AF65-F5344CB8AC3E}">
        <p14:creationId xmlns:p14="http://schemas.microsoft.com/office/powerpoint/2010/main" val="1051569612"/>
      </p:ext>
    </p:extLst>
  </p:cSld>
  <p:clrMapOvr>
    <a:masterClrMapping/>
  </p:clrMapOvr>
  <p:transition spd="slow">
    <p:blinds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r>
              <a:rPr lang="tr-TR" sz="2800" b="1" dirty="0" smtClean="0">
                <a:solidFill>
                  <a:srgbClr val="FF0000"/>
                </a:solidFill>
                <a:latin typeface="Times New Roman" pitchFamily="18" charset="0"/>
                <a:cs typeface="Times New Roman" pitchFamily="18" charset="0"/>
              </a:rPr>
              <a:t>İL/İLÇE </a:t>
            </a:r>
            <a:r>
              <a:rPr lang="tr-TR" sz="2800" b="1" dirty="0">
                <a:solidFill>
                  <a:srgbClr val="FF0000"/>
                </a:solidFill>
                <a:latin typeface="Times New Roman" pitchFamily="18" charset="0"/>
                <a:cs typeface="Times New Roman" pitchFamily="18" charset="0"/>
              </a:rPr>
              <a:t>KOMİSYONLARI </a:t>
            </a: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Komisyonlar </a:t>
            </a:r>
            <a:r>
              <a:rPr lang="tr-TR" sz="2400" dirty="0">
                <a:latin typeface="Times New Roman" pitchFamily="18" charset="0"/>
                <a:cs typeface="Times New Roman" pitchFamily="18" charset="0"/>
              </a:rPr>
              <a:t>Eylül Ayının ilk haftası oluşturulur</a:t>
            </a:r>
            <a:r>
              <a:rPr lang="tr-TR" sz="2400" dirty="0" smtClean="0">
                <a:latin typeface="Times New Roman" pitchFamily="18" charset="0"/>
                <a:cs typeface="Times New Roman" pitchFamily="18" charset="0"/>
              </a:rPr>
              <a:t>.</a:t>
            </a:r>
          </a:p>
          <a:p>
            <a:pPr algn="just">
              <a:buFont typeface="Wingdings" panose="05000000000000000000" pitchFamily="2" charset="2"/>
              <a:buChar char="ü"/>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Kurs merkezlerindeki eğitim ve öğretim faaliyetleri ile ilgili iş ve işlemlerin yürütülmesinden birinci derecede sorumludur.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Kurslarda görev almak isteyen ücretli öğretmen başvurularını inceleyip değerlendirerek, ilgili kursa yönlendirir. </a:t>
            </a:r>
          </a:p>
          <a:p>
            <a:pPr algn="just">
              <a:buFont typeface="Wingdings" panose="05000000000000000000" pitchFamily="2" charset="2"/>
              <a:buChar char="ü"/>
            </a:pPr>
            <a:r>
              <a:rPr lang="tr-TR" sz="2400" dirty="0" smtClean="0">
                <a:latin typeface="Times New Roman" pitchFamily="18" charset="0"/>
                <a:cs typeface="Times New Roman" pitchFamily="18" charset="0"/>
              </a:rPr>
              <a:t>İl/ilçe bünyesindeki kursların koordinasyonunu sağlar. </a:t>
            </a:r>
          </a:p>
          <a:p>
            <a:pPr algn="just">
              <a:buFont typeface="Wingdings" panose="05000000000000000000" pitchFamily="2" charset="2"/>
              <a:buChar char="ü"/>
            </a:pPr>
            <a:r>
              <a:rPr lang="tr-TR" sz="2400" dirty="0" smtClean="0">
                <a:latin typeface="Times New Roman" pitchFamily="18" charset="0"/>
                <a:cs typeface="Times New Roman" pitchFamily="18" charset="0"/>
              </a:rPr>
              <a:t>e-kurs Modülüne, il/ilçe sorumlularının verileri zamanında sisteme işlemesini, sistemdeki bilgilerin güncel tutulmasını sağlar, kurslarla ilgili işleyişin sağlıklı yürümesi için gereken tedbirleri alır. </a:t>
            </a: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marL="0" indent="0">
              <a:buNone/>
            </a:pPr>
            <a:endParaRPr lang="tr-TR" sz="2400" dirty="0">
              <a:solidFill>
                <a:srgbClr val="FF0000"/>
              </a:solidFill>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38</a:t>
            </a:fld>
            <a:endParaRPr lang="tr-TR" altLang="tr-TR"/>
          </a:p>
        </p:txBody>
      </p:sp>
    </p:spTree>
    <p:extLst>
      <p:ext uri="{BB962C8B-B14F-4D97-AF65-F5344CB8AC3E}">
        <p14:creationId xmlns:p14="http://schemas.microsoft.com/office/powerpoint/2010/main" val="1952920936"/>
      </p:ext>
    </p:extLst>
  </p:cSld>
  <p:clrMapOvr>
    <a:masterClrMapping/>
  </p:clrMapOvr>
  <p:transition spd="slow">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b="1" dirty="0" smtClean="0">
              <a:solidFill>
                <a:srgbClr val="FF0000"/>
              </a:solidFill>
              <a:latin typeface="Times New Roman" pitchFamily="18" charset="0"/>
              <a:cs typeface="Times New Roman" pitchFamily="18" charset="0"/>
            </a:endParaRPr>
          </a:p>
          <a:p>
            <a:pPr marL="0" indent="0">
              <a:buNone/>
            </a:pPr>
            <a:r>
              <a:rPr lang="tr-TR" b="1" dirty="0" smtClean="0">
                <a:solidFill>
                  <a:srgbClr val="FF0000"/>
                </a:solidFill>
                <a:latin typeface="Times New Roman" pitchFamily="18" charset="0"/>
                <a:cs typeface="Times New Roman" pitchFamily="18" charset="0"/>
              </a:rPr>
              <a:t>KURS MERKEZLERİ</a:t>
            </a:r>
          </a:p>
          <a:p>
            <a:pPr marL="0" indent="0" algn="just">
              <a:buNone/>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merkezi olmak isteyen kurum, imkanları ölçüsünde, her sınıf düzeyinde en az </a:t>
            </a:r>
            <a:r>
              <a:rPr lang="tr-TR" sz="2400" b="1" dirty="0" smtClean="0">
                <a:latin typeface="Times New Roman" pitchFamily="18" charset="0"/>
                <a:cs typeface="Times New Roman" pitchFamily="18" charset="0"/>
              </a:rPr>
              <a:t>6 farklı </a:t>
            </a:r>
            <a:r>
              <a:rPr lang="tr-TR" sz="2400" b="1" dirty="0">
                <a:latin typeface="Times New Roman" pitchFamily="18" charset="0"/>
                <a:cs typeface="Times New Roman" pitchFamily="18" charset="0"/>
              </a:rPr>
              <a:t>dersten kurs açma isteğinde bulunarak öğrencilerin tercihine sunar. </a:t>
            </a:r>
            <a:endParaRPr lang="tr-TR" sz="2400" b="1"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İl/ilçe </a:t>
            </a:r>
            <a:r>
              <a:rPr lang="tr-TR" sz="2400" dirty="0">
                <a:latin typeface="Times New Roman" pitchFamily="18" charset="0"/>
                <a:cs typeface="Times New Roman" pitchFamily="18" charset="0"/>
              </a:rPr>
              <a:t>Komisyonundan onay alan kurslar, yeterli talep olması halinde </a:t>
            </a:r>
            <a:r>
              <a:rPr lang="tr-TR" sz="2400" dirty="0" smtClean="0">
                <a:latin typeface="Times New Roman" pitchFamily="18" charset="0"/>
                <a:cs typeface="Times New Roman" pitchFamily="18" charset="0"/>
              </a:rPr>
              <a:t>açılır. </a:t>
            </a: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39</a:t>
            </a:fld>
            <a:endParaRPr lang="tr-TR" altLang="tr-TR"/>
          </a:p>
        </p:txBody>
      </p:sp>
    </p:spTree>
    <p:extLst>
      <p:ext uri="{BB962C8B-B14F-4D97-AF65-F5344CB8AC3E}">
        <p14:creationId xmlns:p14="http://schemas.microsoft.com/office/powerpoint/2010/main" val="1412544916"/>
      </p:ext>
    </p:extLst>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72608"/>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                                            Tanımlar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Resmî/özel </a:t>
            </a:r>
            <a:r>
              <a:rPr lang="tr-TR" sz="2400" dirty="0">
                <a:latin typeface="Times New Roman" panose="02020603050405020304" pitchFamily="18" charset="0"/>
                <a:cs typeface="Times New Roman" panose="02020603050405020304" pitchFamily="18" charset="0"/>
              </a:rPr>
              <a:t>örgün ve yaygın eğitim kurumlarında öğrenim gören istekli öğrenci ve kursiyerleri destekleme ve yetiştirme amacıyla </a:t>
            </a:r>
            <a:r>
              <a:rPr lang="tr-TR" sz="2400" b="1" dirty="0" smtClean="0">
                <a:latin typeface="Times New Roman" panose="02020603050405020304" pitchFamily="18" charset="0"/>
                <a:cs typeface="Times New Roman" panose="02020603050405020304" pitchFamily="18" charset="0"/>
              </a:rPr>
              <a:t>resmî okul/kurumlarda </a:t>
            </a:r>
            <a:r>
              <a:rPr lang="tr-TR" sz="2400" dirty="0" smtClean="0">
                <a:latin typeface="Times New Roman" panose="02020603050405020304" pitchFamily="18" charset="0"/>
                <a:cs typeface="Times New Roman" panose="02020603050405020304" pitchFamily="18" charset="0"/>
              </a:rPr>
              <a:t>açılan </a:t>
            </a:r>
            <a:r>
              <a:rPr lang="tr-TR" sz="2400" dirty="0">
                <a:latin typeface="Times New Roman" panose="02020603050405020304" pitchFamily="18" charset="0"/>
                <a:cs typeface="Times New Roman" panose="02020603050405020304" pitchFamily="18" charset="0"/>
              </a:rPr>
              <a:t>kursları,</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 </a:t>
            </a:r>
            <a:r>
              <a:rPr lang="tr-TR" sz="2400" b="1" dirty="0">
                <a:solidFill>
                  <a:srgbClr val="FF0000"/>
                </a:solidFill>
                <a:latin typeface="Times New Roman" panose="02020603050405020304" pitchFamily="18" charset="0"/>
                <a:cs typeface="Times New Roman" panose="02020603050405020304" pitchFamily="18" charset="0"/>
              </a:rPr>
              <a:t>merkezi:</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Bünyesinde destekleme ve yetiştirme kursları açılan </a:t>
            </a:r>
            <a:r>
              <a:rPr lang="tr-TR" sz="2400" dirty="0" smtClean="0">
                <a:latin typeface="Times New Roman" panose="02020603050405020304" pitchFamily="18" charset="0"/>
                <a:cs typeface="Times New Roman" panose="02020603050405020304" pitchFamily="18" charset="0"/>
              </a:rPr>
              <a:t>resmî örgün ve yaygın eğitim okul </a:t>
            </a:r>
            <a:r>
              <a:rPr lang="tr-TR" sz="2400" dirty="0">
                <a:latin typeface="Times New Roman" panose="02020603050405020304" pitchFamily="18" charset="0"/>
                <a:cs typeface="Times New Roman" panose="02020603050405020304" pitchFamily="18" charset="0"/>
              </a:rPr>
              <a:t>veya kurumları</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İlköğretim (ortaokul/imam-hatip ortaokulu) ve </a:t>
            </a:r>
            <a:r>
              <a:rPr lang="tr-TR" sz="2400" dirty="0">
                <a:latin typeface="Times New Roman" panose="02020603050405020304" pitchFamily="18" charset="0"/>
                <a:cs typeface="Times New Roman" panose="02020603050405020304" pitchFamily="18" charset="0"/>
              </a:rPr>
              <a:t>ortaöğretim kurumları ile açık öğretim kurumlarında öğrenim görenleri</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Kursiyer</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Kursa devam eden örgün öğretim dışındaki kişiyi,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Komisyon</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 merkezleri ile kurslarda görev alacak öğretmenleri belirlemek amacıyla millî eğitim müdürlüğünde oluşan komisyonu,</a:t>
            </a:r>
          </a:p>
          <a:p>
            <a:pPr marL="0" indent="0" algn="just">
              <a:buNone/>
            </a:pP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
        <p:nvSpPr>
          <p:cNvPr id="6" name="Unvan 1"/>
          <p:cNvSpPr>
            <a:spLocks noGrp="1"/>
          </p:cNvSpPr>
          <p:nvPr>
            <p:ph type="title"/>
          </p:nvPr>
        </p:nvSpPr>
        <p:spPr/>
        <p:txBody>
          <a:bodyPr/>
          <a:lstStyle/>
          <a:p>
            <a:pPr marL="0" indent="0">
              <a:buNone/>
            </a:pPr>
            <a:r>
              <a:rPr lang="tr-TR" sz="2300" dirty="0" smtClean="0">
                <a:latin typeface="Times New Roman" panose="02020603050405020304" pitchFamily="18" charset="0"/>
                <a:cs typeface="Times New Roman" panose="02020603050405020304" pitchFamily="18" charset="0"/>
              </a:rPr>
              <a:t>  Millî </a:t>
            </a:r>
            <a:r>
              <a:rPr lang="tr-TR" sz="2300" dirty="0">
                <a:latin typeface="Times New Roman" panose="02020603050405020304" pitchFamily="18" charset="0"/>
                <a:cs typeface="Times New Roman" panose="02020603050405020304" pitchFamily="18" charset="0"/>
              </a:rPr>
              <a:t>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93662560"/>
      </p:ext>
    </p:extLst>
  </p:cSld>
  <p:clrMapOvr>
    <a:masterClrMapping/>
  </p:clrMapOvr>
  <p:transition spd="slow">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KURS MERKEZLERİ</a:t>
            </a:r>
            <a:endParaRPr lang="tr-TR" b="1"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ü"/>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Kurs merkezleri, e-kurs </a:t>
            </a:r>
            <a:r>
              <a:rPr lang="tr-TR" sz="2800" dirty="0">
                <a:latin typeface="Times New Roman" pitchFamily="18" charset="0"/>
                <a:cs typeface="Times New Roman" pitchFamily="18" charset="0"/>
              </a:rPr>
              <a:t>modülü üzerinden başvuru yapacak öğrenci/açık öğretim öğrencisi ve mezunlara </a:t>
            </a:r>
            <a:r>
              <a:rPr lang="tr-TR" sz="2800" dirty="0" err="1">
                <a:solidFill>
                  <a:srgbClr val="FF0000"/>
                </a:solidFill>
                <a:latin typeface="Times New Roman" pitchFamily="18" charset="0"/>
                <a:cs typeface="Times New Roman" pitchFamily="18" charset="0"/>
              </a:rPr>
              <a:t>eba</a:t>
            </a:r>
            <a:r>
              <a:rPr lang="tr-TR" sz="2800" dirty="0">
                <a:solidFill>
                  <a:srgbClr val="FF0000"/>
                </a:solidFill>
                <a:latin typeface="Times New Roman" pitchFamily="18" charset="0"/>
                <a:cs typeface="Times New Roman" pitchFamily="18" charset="0"/>
              </a:rPr>
              <a:t>/e-kurs kullanım şifresi </a:t>
            </a:r>
            <a:r>
              <a:rPr lang="tr-TR" sz="2800" dirty="0" smtClean="0">
                <a:latin typeface="Times New Roman" pitchFamily="18" charset="0"/>
                <a:cs typeface="Times New Roman" pitchFamily="18" charset="0"/>
              </a:rPr>
              <a:t>verir.</a:t>
            </a:r>
          </a:p>
          <a:p>
            <a:pPr algn="just">
              <a:buFont typeface="Wingdings" panose="05000000000000000000" pitchFamily="2" charset="2"/>
              <a:buChar char="ü"/>
            </a:pPr>
            <a:r>
              <a:rPr lang="tr-TR" sz="2800" dirty="0" smtClean="0">
                <a:latin typeface="Times New Roman" pitchFamily="18" charset="0"/>
                <a:cs typeface="Times New Roman" pitchFamily="18" charset="0"/>
              </a:rPr>
              <a:t>e-Kurs </a:t>
            </a:r>
            <a:r>
              <a:rPr lang="tr-TR" sz="2800" dirty="0">
                <a:latin typeface="Times New Roman" pitchFamily="18" charset="0"/>
                <a:cs typeface="Times New Roman" pitchFamily="18" charset="0"/>
              </a:rPr>
              <a:t>modülü üzerinden öğrencilerin bir önceki yıla ait ağırlıklı yılsonu başarı puanı, Bakanlıkça veya kurs müdürlüğünce yapılacak tarama test sonuçları; kursiyerlerin diploma notu gibi ölçülebilir kriterleri de dikkate alarak sınıf oluşturma iş ve işlemlerini yapar.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40</a:t>
            </a:fld>
            <a:endParaRPr lang="tr-TR" altLang="tr-TR"/>
          </a:p>
        </p:txBody>
      </p:sp>
    </p:spTree>
    <p:extLst>
      <p:ext uri="{BB962C8B-B14F-4D97-AF65-F5344CB8AC3E}">
        <p14:creationId xmlns:p14="http://schemas.microsoft.com/office/powerpoint/2010/main" val="3952298971"/>
      </p:ext>
    </p:extLst>
  </p:cSld>
  <p:clrMapOvr>
    <a:masterClrMapping/>
  </p:clrMapOvr>
  <p:transition spd="slow">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857403"/>
          </a:xfrm>
        </p:spPr>
        <p:txBody>
          <a:bodyPr/>
          <a:lstStyle/>
          <a:p>
            <a:endParaRPr lang="tr-TR" dirty="0">
              <a:latin typeface="Times New Roman" pitchFamily="18" charset="0"/>
              <a:cs typeface="Times New Roman" pitchFamily="18" charset="0"/>
            </a:endParaRPr>
          </a:p>
          <a:p>
            <a:pPr algn="just">
              <a:buFont typeface="Wingdings" panose="05000000000000000000" pitchFamily="2" charset="2"/>
              <a:buChar char="ü"/>
            </a:pPr>
            <a:r>
              <a:rPr lang="tr-TR" sz="2800" dirty="0">
                <a:latin typeface="Times New Roman" pitchFamily="18" charset="0"/>
                <a:cs typeface="Times New Roman" pitchFamily="18" charset="0"/>
              </a:rPr>
              <a:t>Kursa başvuru yapan kadrolu veya ücretli öğretmenlerin e-kurs modülü üzerinden derslere atamasını yapar, haftalık </a:t>
            </a:r>
            <a:r>
              <a:rPr lang="tr-TR" sz="2800" dirty="0" smtClean="0">
                <a:latin typeface="Times New Roman" pitchFamily="18" charset="0"/>
                <a:cs typeface="Times New Roman" pitchFamily="18" charset="0"/>
              </a:rPr>
              <a:t>ders programlarını </a:t>
            </a:r>
            <a:r>
              <a:rPr lang="tr-TR" sz="2800" dirty="0">
                <a:latin typeface="Times New Roman" pitchFamily="18" charset="0"/>
                <a:cs typeface="Times New Roman" pitchFamily="18" charset="0"/>
              </a:rPr>
              <a:t>oluşturur, ilan eder. </a:t>
            </a:r>
          </a:p>
          <a:p>
            <a:pPr algn="just">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çalışmalarında </a:t>
            </a:r>
            <a:r>
              <a:rPr lang="tr-TR" sz="2800" dirty="0" smtClean="0">
                <a:latin typeface="Times New Roman" pitchFamily="18" charset="0"/>
                <a:cs typeface="Times New Roman" pitchFamily="18" charset="0"/>
              </a:rPr>
              <a:t>yıllık plan </a:t>
            </a:r>
            <a:r>
              <a:rPr lang="tr-TR" sz="2800" dirty="0">
                <a:latin typeface="Times New Roman" pitchFamily="18" charset="0"/>
                <a:cs typeface="Times New Roman" pitchFamily="18" charset="0"/>
              </a:rPr>
              <a:t>ve programları onaylar, uygulanmasını sağlamak amacıyla gerekli tedbirleri </a:t>
            </a:r>
            <a:r>
              <a:rPr lang="tr-TR" sz="2800" dirty="0" smtClean="0">
                <a:latin typeface="Times New Roman" pitchFamily="18" charset="0"/>
                <a:cs typeface="Times New Roman" pitchFamily="18" charset="0"/>
              </a:rPr>
              <a:t>alır.</a:t>
            </a:r>
          </a:p>
          <a:p>
            <a:pPr algn="just">
              <a:buNone/>
            </a:pPr>
            <a:endParaRPr lang="tr-TR" sz="2800"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41</a:t>
            </a:fld>
            <a:endParaRPr lang="tr-TR" altLang="tr-TR"/>
          </a:p>
        </p:txBody>
      </p:sp>
      <p:sp>
        <p:nvSpPr>
          <p:cNvPr id="5" name="Unvan 1"/>
          <p:cNvSpPr>
            <a:spLocks noGrp="1"/>
          </p:cNvSpPr>
          <p:nvPr>
            <p:ph type="title"/>
          </p:nvPr>
        </p:nvSpPr>
        <p:spPr>
          <a:xfrm>
            <a:off x="457200" y="-61913"/>
            <a:ext cx="8229600" cy="908051"/>
          </a:xfrm>
        </p:spPr>
        <p:txBody>
          <a:bodyPr/>
          <a:lstStyle/>
          <a:p>
            <a:r>
              <a:rPr lang="tr-TR" b="1" dirty="0" smtClean="0"/>
              <a:t>KURS MERKEZLERİ</a:t>
            </a:r>
            <a:endParaRPr lang="tr-TR" b="1" dirty="0"/>
          </a:p>
        </p:txBody>
      </p:sp>
    </p:spTree>
    <p:extLst>
      <p:ext uri="{BB962C8B-B14F-4D97-AF65-F5344CB8AC3E}">
        <p14:creationId xmlns:p14="http://schemas.microsoft.com/office/powerpoint/2010/main" val="2663016730"/>
      </p:ext>
    </p:extLst>
  </p:cSld>
  <p:clrMapOvr>
    <a:masterClrMapping/>
  </p:clrMapOvr>
  <p:transition spd="slow">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Kurslarda </a:t>
            </a:r>
            <a:r>
              <a:rPr lang="tr-TR" sz="2800" dirty="0">
                <a:latin typeface="Times New Roman" pitchFamily="18" charset="0"/>
                <a:cs typeface="Times New Roman" pitchFamily="18" charset="0"/>
              </a:rPr>
              <a:t>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endParaRPr lang="tr-TR" sz="2800" dirty="0" smtClean="0">
              <a:latin typeface="Times New Roman" pitchFamily="18" charset="0"/>
              <a:cs typeface="Times New Roman" pitchFamily="18" charset="0"/>
            </a:endParaRPr>
          </a:p>
          <a:p>
            <a:pPr marL="0" indent="0" algn="just">
              <a:buNone/>
            </a:pP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42</a:t>
            </a:fld>
            <a:endParaRPr lang="tr-TR" altLang="tr-TR"/>
          </a:p>
        </p:txBody>
      </p:sp>
      <p:sp>
        <p:nvSpPr>
          <p:cNvPr id="5" name="Unvan 1"/>
          <p:cNvSpPr>
            <a:spLocks noGrp="1"/>
          </p:cNvSpPr>
          <p:nvPr>
            <p:ph type="title"/>
          </p:nvPr>
        </p:nvSpPr>
        <p:spPr/>
        <p:txBody>
          <a:bodyPr/>
          <a:lstStyle/>
          <a:p>
            <a:r>
              <a:rPr lang="tr-TR" b="1" dirty="0" smtClean="0"/>
              <a:t>KURS MERKEZLERİ</a:t>
            </a:r>
            <a:endParaRPr lang="tr-TR" b="1" dirty="0"/>
          </a:p>
        </p:txBody>
      </p:sp>
    </p:spTree>
    <p:extLst>
      <p:ext uri="{BB962C8B-B14F-4D97-AF65-F5344CB8AC3E}">
        <p14:creationId xmlns:p14="http://schemas.microsoft.com/office/powerpoint/2010/main" val="3713857922"/>
      </p:ext>
    </p:extLst>
  </p:cSld>
  <p:clrMapOvr>
    <a:masterClrMapping/>
  </p:clrMapOvr>
  <p:transition spd="slow">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196752"/>
            <a:ext cx="8229600" cy="4929411"/>
          </a:xfrm>
        </p:spPr>
        <p:txBody>
          <a:bodyPr/>
          <a:lstStyle/>
          <a:p>
            <a:pPr marL="0" indent="0">
              <a:buNone/>
            </a:pPr>
            <a:r>
              <a:rPr lang="tr-TR" b="1" dirty="0" smtClean="0">
                <a:solidFill>
                  <a:srgbClr val="FF0000"/>
                </a:solidFill>
                <a:latin typeface="Times New Roman" pitchFamily="18" charset="0"/>
                <a:cs typeface="Times New Roman" pitchFamily="18" charset="0"/>
              </a:rPr>
              <a:t>ÖĞRETMEN </a:t>
            </a:r>
            <a:r>
              <a:rPr lang="tr-TR" b="1" dirty="0">
                <a:solidFill>
                  <a:srgbClr val="FF0000"/>
                </a:solidFill>
                <a:latin typeface="Times New Roman" pitchFamily="18" charset="0"/>
                <a:cs typeface="Times New Roman" pitchFamily="18" charset="0"/>
              </a:rPr>
              <a:t>BAŞVURULARI </a:t>
            </a:r>
            <a:endParaRPr lang="tr-TR"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Kurslarda görev almak isteyen kadrolu öğretmenler, </a:t>
            </a:r>
            <a:r>
              <a:rPr lang="tr-TR" sz="2400" dirty="0" err="1">
                <a:latin typeface="Times New Roman" pitchFamily="18" charset="0"/>
                <a:cs typeface="Times New Roman" pitchFamily="18" charset="0"/>
              </a:rPr>
              <a:t>Mebbis</a:t>
            </a:r>
            <a:r>
              <a:rPr lang="tr-TR" sz="2400" dirty="0">
                <a:latin typeface="Times New Roman" pitchFamily="18" charset="0"/>
                <a:cs typeface="Times New Roman" pitchFamily="18" charset="0"/>
              </a:rPr>
              <a:t> şifreleri ile e-kurs modülünden görev almak istedikleri kurs tercihini yaparak başvuruda bulunurlar. </a:t>
            </a:r>
          </a:p>
          <a:p>
            <a:pPr algn="just"/>
            <a:r>
              <a:rPr lang="tr-TR" sz="2400" dirty="0" smtClean="0">
                <a:latin typeface="Times New Roman" pitchFamily="18" charset="0"/>
                <a:cs typeface="Times New Roman" pitchFamily="18" charset="0"/>
              </a:rPr>
              <a:t>Öğretmenler</a:t>
            </a:r>
            <a:r>
              <a:rPr lang="tr-TR" sz="2400" dirty="0">
                <a:latin typeface="Times New Roman" pitchFamily="18" charset="0"/>
                <a:cs typeface="Times New Roman" pitchFamily="18" charset="0"/>
              </a:rPr>
              <a:t>, ilçe içinde görev almak istedikleri kurs merkezlerinden üç tercihte veya tüm ilçede herhangi bir okulda görev alma isteğinde bulunabilirler. </a:t>
            </a:r>
          </a:p>
          <a:p>
            <a:pPr marL="0" indent="0">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43</a:t>
            </a:fld>
            <a:endParaRPr lang="tr-TR" altLang="tr-TR"/>
          </a:p>
        </p:txBody>
      </p:sp>
    </p:spTree>
    <p:extLst>
      <p:ext uri="{BB962C8B-B14F-4D97-AF65-F5344CB8AC3E}">
        <p14:creationId xmlns:p14="http://schemas.microsoft.com/office/powerpoint/2010/main" val="3952580651"/>
      </p:ext>
    </p:extLst>
  </p:cSld>
  <p:clrMapOvr>
    <a:masterClrMapping/>
  </p:clrMapOvr>
  <p:transition spd="slow">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000108"/>
            <a:ext cx="8229600" cy="4525963"/>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 </a:t>
            </a:r>
            <a:r>
              <a:rPr lang="tr-TR" sz="2800" dirty="0" smtClean="0">
                <a:latin typeface="Times New Roman" pitchFamily="18" charset="0"/>
                <a:cs typeface="Times New Roman" pitchFamily="18" charset="0"/>
              </a:rPr>
              <a:t>e-kurs modülü </a:t>
            </a:r>
            <a:r>
              <a:rPr lang="tr-TR" sz="2800" dirty="0">
                <a:latin typeface="Times New Roman" pitchFamily="18" charset="0"/>
                <a:cs typeface="Times New Roman" pitchFamily="18" charset="0"/>
              </a:rPr>
              <a:t>üzerinden sisteme ilk girişte oluşturabilecekleri şifreler ile başvuru yaparak, ilgili evrakları komisyonlara ulaştırırlar. </a:t>
            </a:r>
            <a:endParaRPr lang="tr-TR" sz="2800" dirty="0" smtClean="0">
              <a:latin typeface="Times New Roman" pitchFamily="18" charset="0"/>
              <a:cs typeface="Times New Roman" pitchFamily="18" charset="0"/>
            </a:endParaRPr>
          </a:p>
          <a:p>
            <a:pPr algn="just">
              <a:buNone/>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öğretmen başvurusu sadece il millî eğitim müdürlüğü e-kurs modülü kullanıcısı tarafından silinebilir. )</a:t>
            </a:r>
          </a:p>
          <a:p>
            <a:pPr marL="0" indent="0" algn="just">
              <a:buNone/>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öğretmenlerin hangi kursta görev alacakları kurs merkezlerinin talebi doğrultusunda komisyonlar tarafından belirlenir.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44</a:t>
            </a:fld>
            <a:endParaRPr lang="tr-TR" altLang="tr-TR"/>
          </a:p>
        </p:txBody>
      </p:sp>
      <p:sp>
        <p:nvSpPr>
          <p:cNvPr id="5" name="Unvan 1"/>
          <p:cNvSpPr>
            <a:spLocks noGrp="1"/>
          </p:cNvSpPr>
          <p:nvPr>
            <p:ph type="title"/>
          </p:nvPr>
        </p:nvSpPr>
        <p:spPr/>
        <p:txBody>
          <a:bodyPr/>
          <a:lstStyle/>
          <a:p>
            <a:r>
              <a:rPr lang="tr-TR" b="1" dirty="0" smtClean="0"/>
              <a:t>ÖĞRETMEN BAŞVURULARI</a:t>
            </a:r>
            <a:endParaRPr lang="tr-TR" b="1" dirty="0"/>
          </a:p>
        </p:txBody>
      </p:sp>
    </p:spTree>
    <p:extLst>
      <p:ext uri="{BB962C8B-B14F-4D97-AF65-F5344CB8AC3E}">
        <p14:creationId xmlns:p14="http://schemas.microsoft.com/office/powerpoint/2010/main" val="1621667135"/>
      </p:ext>
    </p:extLst>
  </p:cSld>
  <p:clrMapOvr>
    <a:masterClrMapping/>
  </p:clrMapOvr>
  <p:transition spd="slow">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ÖĞRETMEN BAŞVURULARI</a:t>
            </a:r>
            <a:endParaRPr lang="tr-TR" b="1" dirty="0"/>
          </a:p>
        </p:txBody>
      </p:sp>
      <p:sp>
        <p:nvSpPr>
          <p:cNvPr id="3" name="İçerik Yer Tutucusu 2"/>
          <p:cNvSpPr>
            <a:spLocks noGrp="1"/>
          </p:cNvSpPr>
          <p:nvPr>
            <p:ph idx="1"/>
          </p:nvPr>
        </p:nvSpPr>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Tercih ettiği kurs merkezlerinde </a:t>
            </a:r>
            <a:r>
              <a:rPr lang="tr-TR" sz="2800" dirty="0">
                <a:latin typeface="Times New Roman" pitchFamily="18" charset="0"/>
                <a:cs typeface="Times New Roman" pitchFamily="18" charset="0"/>
              </a:rPr>
              <a:t>görev alamayan öğretmenler, ilçe komisyonları tarafından ihtiyaç duyulan kurs merkezlerinde değerlendirilirler. </a:t>
            </a:r>
          </a:p>
          <a:p>
            <a:pPr algn="just">
              <a:buFont typeface="Wingdings" panose="05000000000000000000" pitchFamily="2" charset="2"/>
              <a:buChar char="ü"/>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Öğretmen başvuruları, e-kurs </a:t>
            </a:r>
            <a:r>
              <a:rPr lang="tr-TR" sz="2800" dirty="0">
                <a:latin typeface="Times New Roman" pitchFamily="18" charset="0"/>
                <a:cs typeface="Times New Roman" pitchFamily="18" charset="0"/>
              </a:rPr>
              <a:t>modülü üzerinden gerçekleştireceklerdir. </a:t>
            </a: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45</a:t>
            </a:fld>
            <a:endParaRPr lang="tr-TR" altLang="tr-TR"/>
          </a:p>
        </p:txBody>
      </p:sp>
    </p:spTree>
    <p:extLst>
      <p:ext uri="{BB962C8B-B14F-4D97-AF65-F5344CB8AC3E}">
        <p14:creationId xmlns:p14="http://schemas.microsoft.com/office/powerpoint/2010/main" val="3860942522"/>
      </p:ext>
    </p:extLst>
  </p:cSld>
  <p:clrMapOvr>
    <a:masterClrMapping/>
  </p:clrMapOvr>
  <p:transition spd="slow">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28670"/>
            <a:ext cx="8229600" cy="5197493"/>
          </a:xfrm>
        </p:spPr>
        <p:txBody>
          <a:bodyPr/>
          <a:lstStyle/>
          <a:p>
            <a:pPr marL="0" indent="0">
              <a:buNone/>
            </a:pPr>
            <a:endParaRPr lang="tr-TR" sz="2400" b="1" dirty="0" smtClean="0">
              <a:solidFill>
                <a:srgbClr val="FF0000"/>
              </a:solidFill>
              <a:latin typeface="Times New Roman" pitchFamily="18" charset="0"/>
              <a:cs typeface="Times New Roman" pitchFamily="18" charset="0"/>
            </a:endParaRPr>
          </a:p>
          <a:p>
            <a:pPr marL="0" indent="0">
              <a:buNone/>
            </a:pPr>
            <a:r>
              <a:rPr lang="tr-TR" sz="2400" b="1" dirty="0" smtClean="0">
                <a:solidFill>
                  <a:srgbClr val="FF0000"/>
                </a:solidFill>
                <a:latin typeface="Times New Roman" pitchFamily="18" charset="0"/>
                <a:cs typeface="Times New Roman" pitchFamily="18" charset="0"/>
              </a:rPr>
              <a:t>KURSLARA ÖĞRENCİ/KURSİYER BAŞVURULARI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Öğrenci/kursiyerler </a:t>
            </a:r>
            <a:r>
              <a:rPr lang="tr-TR" sz="2400" dirty="0">
                <a:latin typeface="Times New Roman" pitchFamily="18" charset="0"/>
                <a:cs typeface="Times New Roman" pitchFamily="18" charset="0"/>
              </a:rPr>
              <a:t>ders ve öğretmen tercihinde bulunabilir.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Kursa katılmak isteyen örgün eğitime devam eden öğrenciler, okul/kurumlarından alacakları </a:t>
            </a:r>
            <a:r>
              <a:rPr lang="tr-TR" sz="2400" dirty="0" err="1" smtClean="0">
                <a:latin typeface="Times New Roman" pitchFamily="18" charset="0"/>
                <a:cs typeface="Times New Roman" pitchFamily="18" charset="0"/>
              </a:rPr>
              <a:t>eba</a:t>
            </a:r>
            <a:r>
              <a:rPr lang="tr-TR" sz="2400" dirty="0" smtClean="0">
                <a:latin typeface="Times New Roman" pitchFamily="18" charset="0"/>
                <a:cs typeface="Times New Roman" pitchFamily="18" charset="0"/>
              </a:rPr>
              <a:t> şifresi ile e-kurs modülü üzerinden tercih yapacaklardır.</a:t>
            </a:r>
          </a:p>
          <a:p>
            <a:pPr algn="just">
              <a:buFont typeface="Wingdings" panose="05000000000000000000" pitchFamily="2" charset="2"/>
              <a:buChar char="ü"/>
            </a:pPr>
            <a:r>
              <a:rPr lang="tr-TR" sz="2400" dirty="0" smtClean="0">
                <a:latin typeface="Times New Roman" pitchFamily="18" charset="0"/>
                <a:cs typeface="Times New Roman" pitchFamily="18" charset="0"/>
              </a:rPr>
              <a:t>Açık öğretim öğrencileri başvurularını örgün eğitim kurs merkezlerine, kursiyerler ise halk eğitim merkezi müdürlüklerine bulundukları sınıf düzeyini gösterir belge veya diploma ile bizzat başvurarak yapacaklar ve kurs şifrelerini alacaklardır. </a:t>
            </a: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46</a:t>
            </a:fld>
            <a:endParaRPr lang="tr-TR" altLang="tr-TR"/>
          </a:p>
        </p:txBody>
      </p:sp>
    </p:spTree>
    <p:extLst>
      <p:ext uri="{BB962C8B-B14F-4D97-AF65-F5344CB8AC3E}">
        <p14:creationId xmlns:p14="http://schemas.microsoft.com/office/powerpoint/2010/main" val="3603983580"/>
      </p:ext>
    </p:extLst>
  </p:cSld>
  <p:clrMapOvr>
    <a:masterClrMapping/>
  </p:clrMapOvr>
  <p:transition spd="slow">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145435"/>
          </a:xfrm>
        </p:spPr>
        <p:txBody>
          <a:bodyPr/>
          <a:lstStyle/>
          <a:p>
            <a:pPr marL="0" indent="0">
              <a:buNone/>
            </a:pPr>
            <a:r>
              <a:rPr lang="tr-TR" sz="2400" b="1" dirty="0" smtClean="0">
                <a:solidFill>
                  <a:srgbClr val="FF0000"/>
                </a:solidFill>
                <a:latin typeface="Times New Roman" pitchFamily="18" charset="0"/>
                <a:cs typeface="Times New Roman" pitchFamily="18" charset="0"/>
              </a:rPr>
              <a:t>KURSLARA </a:t>
            </a:r>
            <a:r>
              <a:rPr lang="tr-TR" sz="2400" b="1" dirty="0">
                <a:solidFill>
                  <a:srgbClr val="FF0000"/>
                </a:solidFill>
                <a:latin typeface="Times New Roman" pitchFamily="18" charset="0"/>
                <a:cs typeface="Times New Roman" pitchFamily="18" charset="0"/>
              </a:rPr>
              <a:t>ÖĞRETMEN </a:t>
            </a:r>
            <a:r>
              <a:rPr lang="tr-TR" sz="2400" b="1" dirty="0" smtClean="0">
                <a:solidFill>
                  <a:srgbClr val="FF0000"/>
                </a:solidFill>
                <a:latin typeface="Times New Roman" pitchFamily="18" charset="0"/>
                <a:cs typeface="Times New Roman" pitchFamily="18" charset="0"/>
              </a:rPr>
              <a:t>GÖREVLENDİRİLMESİ</a:t>
            </a:r>
            <a:endParaRPr lang="tr-TR" sz="2400" dirty="0">
              <a:solidFill>
                <a:srgbClr val="FF0000"/>
              </a:solidFill>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Kurslara öğretmen görevlendirilmesi </a:t>
            </a:r>
            <a:r>
              <a:rPr lang="tr-TR" sz="2400" dirty="0">
                <a:latin typeface="Times New Roman" pitchFamily="18" charset="0"/>
                <a:cs typeface="Times New Roman" pitchFamily="18" charset="0"/>
              </a:rPr>
              <a:t>e-kurs modülü üzerinden kurs merkezi müdürlüğü </a:t>
            </a:r>
            <a:r>
              <a:rPr lang="tr-TR" sz="2400" dirty="0" smtClean="0">
                <a:latin typeface="Times New Roman" pitchFamily="18" charset="0"/>
                <a:cs typeface="Times New Roman" pitchFamily="18" charset="0"/>
              </a:rPr>
              <a:t>tarafından öncelikle </a:t>
            </a:r>
            <a:r>
              <a:rPr lang="tr-TR" sz="2400" dirty="0">
                <a:latin typeface="Times New Roman" pitchFamily="18" charset="0"/>
                <a:cs typeface="Times New Roman" pitchFamily="18" charset="0"/>
              </a:rPr>
              <a:t>o kursa başvuru yapan kadrolu öğretmenler arasından öğrenci tercihleri ve ihtiyaçlar gözetilerek yapılır. </a:t>
            </a:r>
            <a:endParaRPr lang="tr-TR" sz="2400" dirty="0" smtClean="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İhtiyaç </a:t>
            </a:r>
            <a:r>
              <a:rPr lang="tr-TR" sz="2400" dirty="0">
                <a:latin typeface="Times New Roman" pitchFamily="18" charset="0"/>
                <a:cs typeface="Times New Roman" pitchFamily="18" charset="0"/>
              </a:rPr>
              <a:t>olması </a:t>
            </a:r>
            <a:r>
              <a:rPr lang="tr-TR" sz="2400" dirty="0" smtClean="0">
                <a:latin typeface="Times New Roman" pitchFamily="18" charset="0"/>
                <a:cs typeface="Times New Roman" pitchFamily="18" charset="0"/>
              </a:rPr>
              <a:t>halinde (e-kurs modülü üzerinden) </a:t>
            </a:r>
            <a:r>
              <a:rPr lang="tr-TR" sz="2400" dirty="0">
                <a:latin typeface="Times New Roman" pitchFamily="18" charset="0"/>
                <a:cs typeface="Times New Roman" pitchFamily="18" charset="0"/>
              </a:rPr>
              <a:t>komisyonlar tarafından onaylanan ücretli öğretmen görevlendirmesi </a:t>
            </a:r>
            <a:r>
              <a:rPr lang="tr-TR" sz="2400" dirty="0" smtClean="0">
                <a:latin typeface="Times New Roman" pitchFamily="18" charset="0"/>
                <a:cs typeface="Times New Roman" pitchFamily="18" charset="0"/>
              </a:rPr>
              <a:t>yapılır.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merkezleri, görev veremedikleri öğretmenleri modül üzerinden ihtiyaç dışı </a:t>
            </a:r>
            <a:r>
              <a:rPr lang="tr-TR" sz="2400" b="1" dirty="0" smtClean="0">
                <a:latin typeface="Times New Roman" pitchFamily="18" charset="0"/>
                <a:cs typeface="Times New Roman" pitchFamily="18" charset="0"/>
              </a:rPr>
              <a:t>olarak (ihtiyaç fazlası butonu) </a:t>
            </a:r>
            <a:r>
              <a:rPr lang="tr-TR" sz="2400" b="1" dirty="0" smtClean="0">
                <a:solidFill>
                  <a:srgbClr val="FF0000"/>
                </a:solidFill>
                <a:latin typeface="Times New Roman" pitchFamily="18" charset="0"/>
                <a:cs typeface="Times New Roman" pitchFamily="18" charset="0"/>
              </a:rPr>
              <a:t>il(ilçe)</a:t>
            </a:r>
            <a:r>
              <a:rPr lang="tr-TR" sz="2400" b="1" dirty="0" smtClean="0">
                <a:latin typeface="Times New Roman" pitchFamily="18" charset="0"/>
                <a:cs typeface="Times New Roman" pitchFamily="18" charset="0"/>
              </a:rPr>
              <a:t> </a:t>
            </a:r>
            <a:r>
              <a:rPr lang="tr-TR" sz="2400" b="1" dirty="0">
                <a:latin typeface="Times New Roman" pitchFamily="18" charset="0"/>
                <a:cs typeface="Times New Roman" pitchFamily="18" charset="0"/>
              </a:rPr>
              <a:t>havuzuna gönderirler. </a:t>
            </a:r>
          </a:p>
          <a:p>
            <a:pPr algn="just">
              <a:buFont typeface="Wingdings" panose="05000000000000000000" pitchFamily="2" charset="2"/>
              <a:buChar char="ü"/>
            </a:pPr>
            <a:endParaRPr lang="tr-TR" sz="2800" b="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47</a:t>
            </a:fld>
            <a:endParaRPr lang="tr-TR" altLang="tr-TR"/>
          </a:p>
        </p:txBody>
      </p:sp>
    </p:spTree>
    <p:extLst>
      <p:ext uri="{BB962C8B-B14F-4D97-AF65-F5344CB8AC3E}">
        <p14:creationId xmlns:p14="http://schemas.microsoft.com/office/powerpoint/2010/main" val="3443496054"/>
      </p:ext>
    </p:extLst>
  </p:cSld>
  <p:clrMapOvr>
    <a:masterClrMapping/>
  </p:clrMapOvr>
  <p:transition spd="slow">
    <p:blinds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sz="3000" b="1" dirty="0" smtClean="0">
              <a:solidFill>
                <a:srgbClr val="FF0000"/>
              </a:solidFill>
              <a:latin typeface="Times New Roman" pitchFamily="18" charset="0"/>
              <a:cs typeface="Times New Roman" pitchFamily="18" charset="0"/>
            </a:endParaRPr>
          </a:p>
          <a:p>
            <a:pPr marL="0" indent="0">
              <a:buNone/>
            </a:pPr>
            <a:r>
              <a:rPr lang="tr-TR" sz="2800" b="1" dirty="0" smtClean="0">
                <a:solidFill>
                  <a:srgbClr val="FF0000"/>
                </a:solidFill>
                <a:latin typeface="Times New Roman" pitchFamily="18" charset="0"/>
                <a:cs typeface="Times New Roman" pitchFamily="18" charset="0"/>
              </a:rPr>
              <a:t>KURSLARDA </a:t>
            </a:r>
            <a:r>
              <a:rPr lang="tr-TR" sz="2800" b="1" dirty="0">
                <a:solidFill>
                  <a:srgbClr val="FF0000"/>
                </a:solidFill>
                <a:latin typeface="Times New Roman" pitchFamily="18" charset="0"/>
                <a:cs typeface="Times New Roman" pitchFamily="18" charset="0"/>
              </a:rPr>
              <a:t>SINIFLARIN OLUŞTURULMASI </a:t>
            </a:r>
            <a:endParaRPr lang="tr-TR" sz="2800" b="1" dirty="0" smtClean="0">
              <a:solidFill>
                <a:srgbClr val="FF0000"/>
              </a:solidFill>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Kurs </a:t>
            </a:r>
            <a:r>
              <a:rPr lang="tr-TR" sz="2400" dirty="0">
                <a:latin typeface="Times New Roman" pitchFamily="18" charset="0"/>
                <a:cs typeface="Times New Roman" pitchFamily="18" charset="0"/>
              </a:rPr>
              <a:t>merkezleri, e-kurs modülü üzerinden öğrencilerin bir </a:t>
            </a:r>
            <a:r>
              <a:rPr lang="tr-TR" sz="2400" dirty="0" smtClean="0">
                <a:latin typeface="Times New Roman" pitchFamily="18" charset="0"/>
                <a:cs typeface="Times New Roman" pitchFamily="18" charset="0"/>
              </a:rPr>
              <a:t>önceki yıla </a:t>
            </a:r>
            <a:r>
              <a:rPr lang="tr-TR" sz="2400" dirty="0">
                <a:latin typeface="Times New Roman" pitchFamily="18" charset="0"/>
                <a:cs typeface="Times New Roman" pitchFamily="18" charset="0"/>
              </a:rPr>
              <a:t>ait ağırlıklı yılsonu başarı puanı, Bakanlıkça veya </a:t>
            </a:r>
            <a:r>
              <a:rPr lang="tr-TR" sz="2400" dirty="0" smtClean="0">
                <a:latin typeface="Times New Roman" pitchFamily="18" charset="0"/>
                <a:cs typeface="Times New Roman" pitchFamily="18" charset="0"/>
              </a:rPr>
              <a:t>kurs müdürlüğünce </a:t>
            </a:r>
            <a:r>
              <a:rPr lang="tr-TR" sz="2400" dirty="0">
                <a:latin typeface="Times New Roman" pitchFamily="18" charset="0"/>
                <a:cs typeface="Times New Roman" pitchFamily="18" charset="0"/>
              </a:rPr>
              <a:t>yapılacak </a:t>
            </a:r>
            <a:r>
              <a:rPr lang="tr-TR" sz="2400" dirty="0" smtClean="0">
                <a:latin typeface="Times New Roman" pitchFamily="18" charset="0"/>
                <a:cs typeface="Times New Roman" pitchFamily="18" charset="0"/>
              </a:rPr>
              <a:t>tarama test sonuçları</a:t>
            </a:r>
            <a:r>
              <a:rPr lang="tr-TR" sz="2400" dirty="0">
                <a:latin typeface="Times New Roman" pitchFamily="18" charset="0"/>
                <a:cs typeface="Times New Roman" pitchFamily="18" charset="0"/>
              </a:rPr>
              <a:t>; kursiyerlerin diploma notu vb. ölçülebilir kriterleri de dikkate alarak sınıf oluşturma iş ve işlemlerini yapar. </a:t>
            </a:r>
            <a:endParaRPr lang="tr-TR" sz="2400"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48</a:t>
            </a:fld>
            <a:endParaRPr lang="tr-TR" altLang="tr-TR"/>
          </a:p>
        </p:txBody>
      </p:sp>
    </p:spTree>
    <p:extLst>
      <p:ext uri="{BB962C8B-B14F-4D97-AF65-F5344CB8AC3E}">
        <p14:creationId xmlns:p14="http://schemas.microsoft.com/office/powerpoint/2010/main" val="1430002002"/>
      </p:ext>
    </p:extLst>
  </p:cSld>
  <p:clrMapOvr>
    <a:masterClrMapping/>
  </p:clrMapOvr>
  <p:transition spd="slow">
    <p:blinds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49</a:t>
            </a:fld>
            <a:endParaRPr lang="tr-TR" altLang="tr-TR"/>
          </a:p>
        </p:txBody>
      </p:sp>
      <p:graphicFrame>
        <p:nvGraphicFramePr>
          <p:cNvPr id="5" name="4 Tablo"/>
          <p:cNvGraphicFramePr>
            <a:graphicFrameLocks noGrp="1"/>
          </p:cNvGraphicFramePr>
          <p:nvPr/>
        </p:nvGraphicFramePr>
        <p:xfrm>
          <a:off x="785786" y="2571744"/>
          <a:ext cx="7429552" cy="2864553"/>
        </p:xfrm>
        <a:graphic>
          <a:graphicData uri="http://schemas.openxmlformats.org/drawingml/2006/table">
            <a:tbl>
              <a:tblPr/>
              <a:tblGrid>
                <a:gridCol w="3714776"/>
                <a:gridCol w="3714776"/>
              </a:tblGrid>
              <a:tr h="857255">
                <a:tc>
                  <a:txBody>
                    <a:bodyPr/>
                    <a:lstStyle/>
                    <a:p>
                      <a:pPr>
                        <a:lnSpc>
                          <a:spcPct val="115000"/>
                        </a:lnSpc>
                        <a:spcAft>
                          <a:spcPts val="0"/>
                        </a:spcAft>
                      </a:pPr>
                      <a:r>
                        <a:rPr lang="tr-TR" sz="1600" b="1" dirty="0">
                          <a:latin typeface="Times New Roman"/>
                          <a:ea typeface="Calibri"/>
                          <a:cs typeface="Times New Roman"/>
                        </a:rPr>
                        <a:t>21 Aralık – 27 Aralık 2015 </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Kurs merkezi başvuruları</a:t>
                      </a:r>
                      <a:endParaRPr lang="tr-TR" sz="1600" b="1" dirty="0">
                        <a:latin typeface="Calibri"/>
                        <a:ea typeface="Calibri"/>
                        <a:cs typeface="Times New Roman"/>
                      </a:endParaRPr>
                    </a:p>
                    <a:p>
                      <a:pPr>
                        <a:lnSpc>
                          <a:spcPct val="115000"/>
                        </a:lnSpc>
                        <a:spcAft>
                          <a:spcPts val="0"/>
                        </a:spcAft>
                      </a:pPr>
                      <a:r>
                        <a:rPr lang="tr-TR" sz="1600" b="1" dirty="0">
                          <a:latin typeface="Times New Roman"/>
                          <a:ea typeface="Calibri"/>
                          <a:cs typeface="Times New Roman"/>
                        </a:rPr>
                        <a:t>İl/ilçe onay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996">
                <a:tc>
                  <a:txBody>
                    <a:bodyPr/>
                    <a:lstStyle/>
                    <a:p>
                      <a:pPr>
                        <a:lnSpc>
                          <a:spcPct val="115000"/>
                        </a:lnSpc>
                        <a:spcAft>
                          <a:spcPts val="0"/>
                        </a:spcAft>
                      </a:pPr>
                      <a:r>
                        <a:rPr lang="tr-TR" sz="1600" b="1">
                          <a:latin typeface="Times New Roman"/>
                          <a:ea typeface="Calibri"/>
                          <a:cs typeface="Times New Roman"/>
                        </a:rPr>
                        <a:t>28 Aralık 2015 – 3 Ocak 2016</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Öğretmen başvuruları</a:t>
                      </a:r>
                      <a:endParaRPr lang="tr-TR" sz="1600" b="1">
                        <a:latin typeface="Calibri"/>
                        <a:ea typeface="Calibri"/>
                        <a:cs typeface="Times New Roman"/>
                      </a:endParaRPr>
                    </a:p>
                    <a:p>
                      <a:pPr>
                        <a:lnSpc>
                          <a:spcPct val="115000"/>
                        </a:lnSpc>
                        <a:spcAft>
                          <a:spcPts val="0"/>
                        </a:spcAft>
                      </a:pPr>
                      <a:r>
                        <a:rPr lang="tr-TR" sz="1600" b="1">
                          <a:latin typeface="Times New Roman"/>
                          <a:ea typeface="Calibri"/>
                          <a:cs typeface="Times New Roman"/>
                        </a:rPr>
                        <a:t>Ücretli öğretmenlerin başvurularının onayı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4 Ocak – 17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Öğrenci başvuruları</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18 Ocak – 31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Sınıf oluşturma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Dikdörtgen"/>
          <p:cNvSpPr/>
          <p:nvPr/>
        </p:nvSpPr>
        <p:spPr>
          <a:xfrm>
            <a:off x="500034" y="1000108"/>
            <a:ext cx="8072494" cy="1200329"/>
          </a:xfrm>
          <a:prstGeom prst="rect">
            <a:avLst/>
          </a:prstGeom>
        </p:spPr>
        <p:txBody>
          <a:bodyPr wrap="square">
            <a:spAutoFit/>
          </a:bodyPr>
          <a:lstStyle/>
          <a:p>
            <a:pPr marL="0" indent="0" algn="ctr">
              <a:buNone/>
            </a:pPr>
            <a:endParaRPr lang="tr-TR" sz="2400" b="1" dirty="0" smtClean="0">
              <a:latin typeface="Times New Roman" pitchFamily="18" charset="0"/>
              <a:cs typeface="Times New Roman" pitchFamily="18" charset="0"/>
            </a:endParaRPr>
          </a:p>
          <a:p>
            <a:pPr marL="0" indent="0" algn="ctr">
              <a:buNone/>
            </a:pPr>
            <a:r>
              <a:rPr lang="tr-TR" sz="2400" b="1" dirty="0" smtClean="0">
                <a:latin typeface="Times New Roman" pitchFamily="18" charset="0"/>
                <a:cs typeface="Times New Roman" pitchFamily="18" charset="0"/>
              </a:rPr>
              <a:t>2. DÖNEM</a:t>
            </a:r>
          </a:p>
          <a:p>
            <a:pPr marL="0" indent="0" algn="ctr">
              <a:buNone/>
            </a:pPr>
            <a:r>
              <a:rPr lang="tr-TR" sz="2400" b="1" dirty="0" smtClean="0">
                <a:latin typeface="Times New Roman" pitchFamily="18" charset="0"/>
                <a:cs typeface="Times New Roman" pitchFamily="18" charset="0"/>
              </a:rPr>
              <a:t>DESTEKLEME VE YETİŞTİRME KURSLARI TAKVİMİ</a:t>
            </a:r>
            <a:endParaRPr lang="tr-TR" sz="2400" dirty="0">
              <a:latin typeface="Times New Roman" pitchFamily="18" charset="0"/>
              <a:cs typeface="Times New Roman" pitchFamily="18" charset="0"/>
            </a:endParaRPr>
          </a:p>
        </p:txBody>
      </p:sp>
    </p:spTree>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56" y="1052736"/>
            <a:ext cx="8229600" cy="5668739"/>
          </a:xfrm>
        </p:spPr>
        <p:txBody>
          <a:bodyPr/>
          <a:lstStyle/>
          <a:p>
            <a:pPr algn="just"/>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Kurslar</a:t>
            </a:r>
            <a:r>
              <a:rPr lang="tr-TR" sz="2200" dirty="0">
                <a:latin typeface="Times New Roman" panose="02020603050405020304" pitchFamily="18" charset="0"/>
                <a:cs typeface="Times New Roman" panose="02020603050405020304" pitchFamily="18" charset="0"/>
              </a:rPr>
              <a:t>, fizikî kapasitesi ve öğrenci/kursiyer potansiyeli yeterli olan </a:t>
            </a:r>
            <a:r>
              <a:rPr lang="tr-TR" sz="2200" b="1" dirty="0">
                <a:latin typeface="Times New Roman" panose="02020603050405020304" pitchFamily="18" charset="0"/>
                <a:cs typeface="Times New Roman" panose="02020603050405020304" pitchFamily="18" charset="0"/>
              </a:rPr>
              <a:t>resmî ortaokullar, </a:t>
            </a:r>
            <a:r>
              <a:rPr lang="tr-TR" sz="2200" b="1" dirty="0" smtClean="0">
                <a:latin typeface="Times New Roman" panose="02020603050405020304" pitchFamily="18" charset="0"/>
                <a:cs typeface="Times New Roman" panose="02020603050405020304" pitchFamily="18" charset="0"/>
              </a:rPr>
              <a:t>imam hatip </a:t>
            </a:r>
            <a:r>
              <a:rPr lang="tr-TR" sz="2200" b="1" dirty="0">
                <a:latin typeface="Times New Roman" panose="02020603050405020304" pitchFamily="18" charset="0"/>
                <a:cs typeface="Times New Roman" panose="02020603050405020304" pitchFamily="18" charset="0"/>
              </a:rPr>
              <a:t>ortaokulları</a:t>
            </a: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ortaöğretim kurumları </a:t>
            </a:r>
            <a:r>
              <a:rPr lang="tr-TR" sz="2200" dirty="0">
                <a:latin typeface="Times New Roman" panose="02020603050405020304" pitchFamily="18" charset="0"/>
                <a:cs typeface="Times New Roman" panose="02020603050405020304" pitchFamily="18" charset="0"/>
              </a:rPr>
              <a:t>ile </a:t>
            </a:r>
            <a:r>
              <a:rPr lang="tr-TR" sz="2200" b="1" dirty="0">
                <a:latin typeface="Times New Roman" panose="02020603050405020304" pitchFamily="18" charset="0"/>
                <a:cs typeface="Times New Roman" panose="02020603050405020304" pitchFamily="18" charset="0"/>
              </a:rPr>
              <a:t>halk eğitimi merkezi müdürlükleri</a:t>
            </a:r>
            <a:r>
              <a:rPr lang="tr-TR" sz="2200" dirty="0">
                <a:latin typeface="Times New Roman" panose="02020603050405020304" pitchFamily="18" charset="0"/>
                <a:cs typeface="Times New Roman" panose="02020603050405020304" pitchFamily="18" charset="0"/>
              </a:rPr>
              <a:t>ne bağlı olarak açılır</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Mezunlara yönelik kursların halk eğitimi merkezlerince açılması esastır. Ancak, halk eğitimi merkezinin bulunmadığı veya bu merkezlerde kursun açılamadığı hâllerde, millî eğitim müdürlüğünce yapılacak planlamayla diğer okul/kurumların dersliklerinden yararlanılır</a:t>
            </a:r>
            <a:r>
              <a:rPr lang="tr-TR" sz="2200" dirty="0" smtClean="0">
                <a:latin typeface="Times New Roman" panose="02020603050405020304" pitchFamily="18" charset="0"/>
                <a:cs typeface="Times New Roman" panose="02020603050405020304" pitchFamily="18" charset="0"/>
              </a:rPr>
              <a:t>.</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555699462"/>
      </p:ext>
    </p:extLst>
  </p:cSld>
  <p:clrMapOvr>
    <a:masterClrMapping/>
  </p:clrMapOvr>
  <p:transition spd="slow">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50</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200150"/>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36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36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50</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latin typeface="Times New Roman" panose="02020603050405020304" pitchFamily="18" charset="0"/>
                <a:cs typeface="Times New Roman" panose="02020603050405020304" pitchFamily="18" charset="0"/>
              </a:rPr>
              <a:t>Kurslar;</a:t>
            </a:r>
          </a:p>
          <a:p>
            <a:r>
              <a:rPr lang="tr-TR" dirty="0" smtClean="0">
                <a:latin typeface="Times New Roman" panose="02020603050405020304" pitchFamily="18" charset="0"/>
                <a:cs typeface="Times New Roman" panose="02020603050405020304" pitchFamily="18" charset="0"/>
              </a:rPr>
              <a:t>Yıllık (iki yarıyılı kapsayacak şekilde) </a:t>
            </a:r>
          </a:p>
          <a:p>
            <a:r>
              <a:rPr lang="tr-TR" dirty="0" smtClean="0">
                <a:latin typeface="Times New Roman" panose="02020603050405020304" pitchFamily="18" charset="0"/>
                <a:cs typeface="Times New Roman" panose="02020603050405020304" pitchFamily="18" charset="0"/>
              </a:rPr>
              <a:t>Dönemlik (1. dönem, 2. dönem)</a:t>
            </a:r>
          </a:p>
          <a:p>
            <a:r>
              <a:rPr lang="tr-TR" dirty="0" smtClean="0">
                <a:latin typeface="Times New Roman" panose="02020603050405020304" pitchFamily="18" charset="0"/>
                <a:cs typeface="Times New Roman" panose="02020603050405020304" pitchFamily="18" charset="0"/>
              </a:rPr>
              <a:t>Yaz dönemi</a:t>
            </a:r>
          </a:p>
          <a:p>
            <a:pPr marL="0" indent="0">
              <a:buNone/>
            </a:pPr>
            <a:r>
              <a:rPr lang="tr-TR" dirty="0" smtClean="0">
                <a:latin typeface="Times New Roman" panose="02020603050405020304" pitchFamily="18" charset="0"/>
                <a:cs typeface="Times New Roman" panose="02020603050405020304" pitchFamily="18" charset="0"/>
              </a:rPr>
              <a:t>  şeklinde açılır.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sp>
        <p:nvSpPr>
          <p:cNvPr id="5"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2189543396"/>
      </p:ext>
    </p:extLst>
  </p:cSld>
  <p:clrMapOvr>
    <a:masterClrMapping/>
  </p:clrMapOvr>
  <p:transition spd="slow">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668739"/>
          </a:xfrm>
        </p:spPr>
        <p:txBody>
          <a:bodyPr/>
          <a:lstStyle/>
          <a:p>
            <a:pPr algn="just"/>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ile kurslarda görevlendirilecek öğretmenler, birinci dönemde </a:t>
            </a:r>
            <a:r>
              <a:rPr lang="tr-TR" sz="2400" b="1" dirty="0">
                <a:latin typeface="Times New Roman" panose="02020603050405020304" pitchFamily="18" charset="0"/>
                <a:cs typeface="Times New Roman" panose="02020603050405020304" pitchFamily="18" charset="0"/>
              </a:rPr>
              <a:t>Eylül</a:t>
            </a:r>
            <a:r>
              <a:rPr lang="tr-TR" sz="2400" dirty="0">
                <a:latin typeface="Times New Roman" panose="02020603050405020304" pitchFamily="18" charset="0"/>
                <a:cs typeface="Times New Roman" panose="02020603050405020304" pitchFamily="18" charset="0"/>
              </a:rPr>
              <a:t> ayı, ikinci dönemde </a:t>
            </a:r>
            <a:r>
              <a:rPr lang="tr-TR" sz="2400" b="1" dirty="0">
                <a:latin typeface="Times New Roman" panose="02020603050405020304" pitchFamily="18" charset="0"/>
                <a:cs typeface="Times New Roman" panose="02020603050405020304" pitchFamily="18" charset="0"/>
              </a:rPr>
              <a:t>Şubat</a:t>
            </a:r>
            <a:r>
              <a:rPr lang="tr-TR" sz="2400" dirty="0">
                <a:latin typeface="Times New Roman" panose="02020603050405020304" pitchFamily="18" charset="0"/>
                <a:cs typeface="Times New Roman" panose="02020603050405020304" pitchFamily="18" charset="0"/>
              </a:rPr>
              <a:t> ayı, yaz dönemi kurslarında ise </a:t>
            </a:r>
            <a:r>
              <a:rPr lang="tr-TR" sz="2400" b="1" dirty="0">
                <a:latin typeface="Times New Roman" panose="02020603050405020304" pitchFamily="18" charset="0"/>
                <a:cs typeface="Times New Roman" panose="02020603050405020304" pitchFamily="18" charset="0"/>
              </a:rPr>
              <a:t>Haziran</a:t>
            </a:r>
            <a:r>
              <a:rPr lang="tr-TR" sz="2400" dirty="0">
                <a:latin typeface="Times New Roman" panose="02020603050405020304" pitchFamily="18" charset="0"/>
                <a:cs typeface="Times New Roman" panose="02020603050405020304" pitchFamily="18" charset="0"/>
              </a:rPr>
              <a:t> ayı sonuna kadar belirlenir.</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Birinci dönem ve yıllık planlanan </a:t>
            </a:r>
            <a:r>
              <a:rPr lang="tr-TR" sz="2400" dirty="0" smtClean="0">
                <a:latin typeface="Times New Roman" panose="02020603050405020304" pitchFamily="18" charset="0"/>
                <a:cs typeface="Times New Roman" panose="02020603050405020304" pitchFamily="18" charset="0"/>
              </a:rPr>
              <a:t>kursların </a:t>
            </a:r>
            <a:r>
              <a:rPr lang="tr-TR" sz="2400" b="1" dirty="0" smtClean="0">
                <a:latin typeface="Times New Roman" panose="02020603050405020304" pitchFamily="18" charset="0"/>
                <a:cs typeface="Times New Roman" panose="02020603050405020304" pitchFamily="18" charset="0"/>
              </a:rPr>
              <a:t>Ekim </a:t>
            </a:r>
            <a:r>
              <a:rPr lang="tr-TR" sz="2400" dirty="0">
                <a:latin typeface="Times New Roman" panose="02020603050405020304" pitchFamily="18" charset="0"/>
                <a:cs typeface="Times New Roman" panose="02020603050405020304" pitchFamily="18" charset="0"/>
              </a:rPr>
              <a:t>ayının, ikinci dönem için planlanan kursların </a:t>
            </a:r>
            <a:r>
              <a:rPr lang="tr-TR" sz="2400" b="1" dirty="0" smtClean="0">
                <a:latin typeface="Times New Roman" panose="02020603050405020304" pitchFamily="18" charset="0"/>
                <a:cs typeface="Times New Roman" panose="02020603050405020304" pitchFamily="18" charset="0"/>
              </a:rPr>
              <a:t>Mart</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ayının, yaz dönemi kurslarının ise</a:t>
            </a:r>
            <a:r>
              <a:rPr lang="tr-TR" sz="2400" b="1" dirty="0">
                <a:latin typeface="Times New Roman" panose="02020603050405020304" pitchFamily="18" charset="0"/>
                <a:cs typeface="Times New Roman" panose="02020603050405020304" pitchFamily="18" charset="0"/>
              </a:rPr>
              <a:t> Temmuz </a:t>
            </a:r>
            <a:r>
              <a:rPr lang="tr-TR" sz="2400" dirty="0" smtClean="0">
                <a:latin typeface="Times New Roman" panose="02020603050405020304" pitchFamily="18" charset="0"/>
                <a:cs typeface="Times New Roman" panose="02020603050405020304" pitchFamily="18" charset="0"/>
              </a:rPr>
              <a:t>ayının </a:t>
            </a:r>
            <a:r>
              <a:rPr lang="tr-TR" sz="2400" dirty="0">
                <a:latin typeface="Times New Roman" panose="02020603050405020304" pitchFamily="18" charset="0"/>
                <a:cs typeface="Times New Roman" panose="02020603050405020304" pitchFamily="18" charset="0"/>
              </a:rPr>
              <a:t>ilk haftasında </a:t>
            </a:r>
            <a:r>
              <a:rPr lang="tr-TR" sz="2400" dirty="0" smtClean="0">
                <a:latin typeface="Times New Roman" panose="02020603050405020304" pitchFamily="18" charset="0"/>
                <a:cs typeface="Times New Roman" panose="02020603050405020304" pitchFamily="18" charset="0"/>
              </a:rPr>
              <a:t>başlatılması  </a:t>
            </a:r>
            <a:r>
              <a:rPr lang="tr-TR" sz="2400" dirty="0">
                <a:latin typeface="Times New Roman" panose="02020603050405020304" pitchFamily="18" charset="0"/>
                <a:cs typeface="Times New Roman" panose="02020603050405020304" pitchFamily="18" charset="0"/>
              </a:rPr>
              <a:t>esastır. </a:t>
            </a:r>
            <a:r>
              <a:rPr lang="tr-TR" sz="2400" dirty="0">
                <a:solidFill>
                  <a:srgbClr val="FF0000"/>
                </a:solidFill>
                <a:latin typeface="Times New Roman" panose="02020603050405020304" pitchFamily="18" charset="0"/>
                <a:cs typeface="Times New Roman" panose="02020603050405020304" pitchFamily="18" charset="0"/>
              </a:rPr>
              <a:t>(en geç) </a:t>
            </a:r>
            <a:endParaRPr lang="tr-TR" sz="2400" dirty="0" smtClean="0">
              <a:solidFill>
                <a:srgbClr val="FF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Yıllık açılan kurslar ders yılı sonuna kadar devam eder. Olağanüstü durumlarda bu süreler millî eğitim müdürlüklerince değiştirilebilir.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Açılan bir kursa kursun açıldığı haftadan sonra öğrenci kaydı yapılmaz. Ancak </a:t>
            </a:r>
            <a:r>
              <a:rPr lang="tr-TR" sz="2400" b="1" dirty="0">
                <a:latin typeface="Times New Roman" panose="02020603050405020304" pitchFamily="18" charset="0"/>
                <a:cs typeface="Times New Roman" panose="02020603050405020304" pitchFamily="18" charset="0"/>
              </a:rPr>
              <a:t>nakil, yurt dışından gelme </a:t>
            </a:r>
            <a:r>
              <a:rPr lang="tr-TR" sz="2400" dirty="0">
                <a:latin typeface="Times New Roman" panose="02020603050405020304" pitchFamily="18" charset="0"/>
                <a:cs typeface="Times New Roman" panose="02020603050405020304" pitchFamily="18" charset="0"/>
              </a:rPr>
              <a:t>gibi değişik nedenlerle okula kaydı yapılan öğrencilerin talepleri kurs merkezi müdürlüğünce değerlendirilir.</a:t>
            </a:r>
          </a:p>
          <a:p>
            <a:pPr algn="just"/>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652607939"/>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sz="2000" b="1" dirty="0">
                <a:solidFill>
                  <a:srgbClr val="FF0000"/>
                </a:solidFill>
                <a:latin typeface="Times New Roman" panose="02020603050405020304" pitchFamily="18" charset="0"/>
                <a:cs typeface="Times New Roman" panose="02020603050405020304" pitchFamily="18" charset="0"/>
              </a:rPr>
              <a:t>Kurslara </a:t>
            </a:r>
            <a:r>
              <a:rPr lang="tr-TR" sz="2000" b="1" dirty="0" smtClean="0">
                <a:solidFill>
                  <a:srgbClr val="FF0000"/>
                </a:solidFill>
                <a:latin typeface="Times New Roman" panose="02020603050405020304" pitchFamily="18" charset="0"/>
                <a:cs typeface="Times New Roman" panose="02020603050405020304" pitchFamily="18" charset="0"/>
              </a:rPr>
              <a:t>kimler katılabilir?</a:t>
            </a:r>
          </a:p>
          <a:p>
            <a:pPr marL="0" indent="0">
              <a:buNone/>
            </a:pPr>
            <a:r>
              <a:rPr lang="tr-TR" sz="2000" b="1" dirty="0" smtClean="0">
                <a:solidFill>
                  <a:srgbClr val="0070C0"/>
                </a:solidFill>
                <a:latin typeface="Times New Roman" panose="02020603050405020304" pitchFamily="18" charset="0"/>
                <a:cs typeface="Times New Roman" panose="02020603050405020304" pitchFamily="18" charset="0"/>
              </a:rPr>
              <a:t>Ortaokul seviyesinde,</a:t>
            </a:r>
            <a:endParaRPr lang="tr-TR" sz="2000" b="1" dirty="0">
              <a:solidFill>
                <a:srgbClr val="0070C0"/>
              </a:solidFill>
              <a:latin typeface="Times New Roman" panose="02020603050405020304" pitchFamily="18" charset="0"/>
              <a:cs typeface="Times New Roman" panose="02020603050405020304" pitchFamily="18" charset="0"/>
            </a:endParaRPr>
          </a:p>
          <a:p>
            <a:pPr algn="just"/>
            <a:r>
              <a:rPr lang="tr-TR" sz="2000" dirty="0" smtClean="0">
                <a:solidFill>
                  <a:schemeClr val="accent5"/>
                </a:solidFill>
                <a:latin typeface="Times New Roman" panose="02020603050405020304" pitchFamily="18" charset="0"/>
                <a:cs typeface="Times New Roman" panose="02020603050405020304" pitchFamily="18" charset="0"/>
              </a:rPr>
              <a:t>Örgün </a:t>
            </a:r>
            <a:r>
              <a:rPr lang="tr-TR" sz="2000" dirty="0">
                <a:solidFill>
                  <a:schemeClr val="accent5"/>
                </a:solidFill>
                <a:latin typeface="Times New Roman" panose="02020603050405020304" pitchFamily="18" charset="0"/>
                <a:cs typeface="Times New Roman" panose="02020603050405020304" pitchFamily="18" charset="0"/>
              </a:rPr>
              <a:t>veya </a:t>
            </a:r>
            <a:r>
              <a:rPr lang="tr-TR" sz="2000" dirty="0" smtClean="0">
                <a:solidFill>
                  <a:schemeClr val="accent5"/>
                </a:solidFill>
                <a:latin typeface="Times New Roman" panose="02020603050405020304" pitchFamily="18" charset="0"/>
                <a:cs typeface="Times New Roman" panose="02020603050405020304" pitchFamily="18" charset="0"/>
              </a:rPr>
              <a:t>yaygın (açık öğretim) ortaokul 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İ</a:t>
            </a:r>
            <a:r>
              <a:rPr lang="tr-TR" sz="2000" dirty="0" smtClean="0">
                <a:solidFill>
                  <a:schemeClr val="accent5"/>
                </a:solidFill>
                <a:latin typeface="Times New Roman" panose="02020603050405020304" pitchFamily="18" charset="0"/>
                <a:cs typeface="Times New Roman" panose="02020603050405020304" pitchFamily="18" charset="0"/>
              </a:rPr>
              <a:t>mam </a:t>
            </a:r>
            <a:r>
              <a:rPr lang="tr-TR" sz="2000" dirty="0">
                <a:solidFill>
                  <a:schemeClr val="accent5"/>
                </a:solidFill>
                <a:latin typeface="Times New Roman" panose="02020603050405020304" pitchFamily="18" charset="0"/>
                <a:cs typeface="Times New Roman" panose="02020603050405020304" pitchFamily="18" charset="0"/>
              </a:rPr>
              <a:t>hatip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G</a:t>
            </a:r>
            <a:r>
              <a:rPr lang="tr-TR" sz="2000" dirty="0" smtClean="0">
                <a:solidFill>
                  <a:schemeClr val="accent5"/>
                </a:solidFill>
                <a:latin typeface="Times New Roman" panose="02020603050405020304" pitchFamily="18" charset="0"/>
                <a:cs typeface="Times New Roman" panose="02020603050405020304" pitchFamily="18" charset="0"/>
              </a:rPr>
              <a:t>enel </a:t>
            </a:r>
            <a:r>
              <a:rPr lang="tr-TR" sz="2000" dirty="0">
                <a:solidFill>
                  <a:schemeClr val="accent5"/>
                </a:solidFill>
                <a:latin typeface="Times New Roman" panose="02020603050405020304" pitchFamily="18" charset="0"/>
                <a:cs typeface="Times New Roman" panose="02020603050405020304" pitchFamily="18" charset="0"/>
              </a:rPr>
              <a:t>ilköğretim programı uygulanan özel eğitim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r>
              <a:rPr lang="tr-TR" sz="2000" dirty="0">
                <a:solidFill>
                  <a:schemeClr val="accent5"/>
                </a:solidFill>
                <a:latin typeface="Times New Roman" panose="02020603050405020304" pitchFamily="18" charset="0"/>
                <a:cs typeface="Times New Roman" panose="02020603050405020304" pitchFamily="18" charset="0"/>
              </a:rPr>
              <a:t> </a:t>
            </a:r>
            <a:r>
              <a:rPr lang="tr-TR" sz="2000" dirty="0" smtClean="0">
                <a:solidFill>
                  <a:schemeClr val="accent5"/>
                </a:solidFill>
                <a:latin typeface="Times New Roman" panose="02020603050405020304" pitchFamily="18" charset="0"/>
                <a:cs typeface="Times New Roman" panose="02020603050405020304" pitchFamily="18" charset="0"/>
              </a:rPr>
              <a:t>(görme, işitme, ortopedik, hafif düzey </a:t>
            </a:r>
            <a:r>
              <a:rPr lang="tr-TR" sz="2000" dirty="0" err="1" smtClean="0">
                <a:solidFill>
                  <a:schemeClr val="accent5"/>
                </a:solidFill>
                <a:latin typeface="Times New Roman" panose="02020603050405020304" pitchFamily="18" charset="0"/>
                <a:cs typeface="Times New Roman" panose="02020603050405020304" pitchFamily="18" charset="0"/>
              </a:rPr>
              <a:t>zih</a:t>
            </a:r>
            <a:r>
              <a:rPr lang="tr-TR" sz="2000" dirty="0" smtClean="0">
                <a:solidFill>
                  <a:schemeClr val="accent5"/>
                </a:solidFill>
                <a:latin typeface="Times New Roman" panose="02020603050405020304" pitchFamily="18" charset="0"/>
                <a:cs typeface="Times New Roman" panose="02020603050405020304" pitchFamily="18" charset="0"/>
              </a:rPr>
              <a:t>. </a:t>
            </a:r>
            <a:r>
              <a:rPr lang="tr-TR" sz="2000" dirty="0" err="1">
                <a:solidFill>
                  <a:schemeClr val="accent5"/>
                </a:solidFill>
                <a:latin typeface="Times New Roman" panose="02020603050405020304" pitchFamily="18" charset="0"/>
                <a:cs typeface="Times New Roman" panose="02020603050405020304" pitchFamily="18" charset="0"/>
              </a:rPr>
              <a:t>e</a:t>
            </a:r>
            <a:r>
              <a:rPr lang="tr-TR" sz="2000" dirty="0" err="1" smtClean="0">
                <a:solidFill>
                  <a:schemeClr val="accent5"/>
                </a:solidFill>
                <a:latin typeface="Times New Roman" panose="02020603050405020304" pitchFamily="18" charset="0"/>
                <a:cs typeface="Times New Roman" panose="02020603050405020304" pitchFamily="18" charset="0"/>
              </a:rPr>
              <a:t>ng</a:t>
            </a:r>
            <a:r>
              <a:rPr lang="tr-TR" sz="2000" dirty="0" smtClean="0">
                <a:solidFill>
                  <a:schemeClr val="accent5"/>
                </a:solidFill>
                <a:latin typeface="Times New Roman" panose="02020603050405020304" pitchFamily="18" charset="0"/>
                <a:cs typeface="Times New Roman" panose="02020603050405020304" pitchFamily="18" charset="0"/>
              </a:rPr>
              <a:t>.);</a:t>
            </a:r>
          </a:p>
          <a:p>
            <a:pPr algn="just">
              <a:buNone/>
            </a:pPr>
            <a:r>
              <a:rPr lang="tr-TR" sz="2000" b="1" dirty="0" smtClean="0">
                <a:latin typeface="Times New Roman" panose="02020603050405020304" pitchFamily="18" charset="0"/>
                <a:cs typeface="Times New Roman" panose="02020603050405020304" pitchFamily="18" charset="0"/>
              </a:rPr>
              <a:t>Lise seviyesinde,</a:t>
            </a:r>
          </a:p>
          <a:p>
            <a:pPr algn="just"/>
            <a:r>
              <a:rPr lang="tr-TR" sz="2000" dirty="0" smtClean="0">
                <a:latin typeface="Times New Roman" panose="02020603050405020304" pitchFamily="18" charset="0"/>
                <a:cs typeface="Times New Roman" panose="02020603050405020304" pitchFamily="18" charset="0"/>
              </a:rPr>
              <a:t>Örgün ve yaygın ortaöğretim </a:t>
            </a:r>
            <a:r>
              <a:rPr lang="tr-TR" sz="2000" dirty="0">
                <a:latin typeface="Times New Roman" panose="02020603050405020304" pitchFamily="18" charset="0"/>
                <a:cs typeface="Times New Roman" panose="02020603050405020304" pitchFamily="18" charset="0"/>
              </a:rPr>
              <a:t>kurumlarında kayıtlı olan öğrenciler,</a:t>
            </a:r>
          </a:p>
          <a:p>
            <a:pPr algn="just"/>
            <a:r>
              <a:rPr lang="tr-TR" sz="2000" dirty="0" smtClean="0">
                <a:latin typeface="Times New Roman" panose="02020603050405020304" pitchFamily="18" charset="0"/>
                <a:cs typeface="Times New Roman" panose="02020603050405020304" pitchFamily="18" charset="0"/>
              </a:rPr>
              <a:t>Mesleki </a:t>
            </a:r>
            <a:r>
              <a:rPr lang="tr-TR" sz="2000" dirty="0">
                <a:latin typeface="Times New Roman" panose="02020603050405020304" pitchFamily="18" charset="0"/>
                <a:cs typeface="Times New Roman" panose="02020603050405020304" pitchFamily="18" charset="0"/>
              </a:rPr>
              <a:t>ve teknik ortaöğretim programı uygulanan özel eğitim </a:t>
            </a:r>
            <a:r>
              <a:rPr lang="tr-TR" sz="2000" dirty="0" smtClean="0">
                <a:latin typeface="Times New Roman" panose="02020603050405020304" pitchFamily="18" charset="0"/>
                <a:cs typeface="Times New Roman" panose="02020603050405020304" pitchFamily="18" charset="0"/>
              </a:rPr>
              <a:t>meslek lisesi öğrencileri</a:t>
            </a:r>
            <a:r>
              <a:rPr lang="tr-TR"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algn="just">
              <a:buNone/>
            </a:pPr>
            <a:r>
              <a:rPr lang="tr-TR" sz="2000" b="1" dirty="0" smtClean="0">
                <a:solidFill>
                  <a:srgbClr val="00B050"/>
                </a:solidFill>
                <a:latin typeface="Times New Roman" panose="02020603050405020304" pitchFamily="18" charset="0"/>
                <a:cs typeface="Times New Roman" panose="02020603050405020304" pitchFamily="18" charset="0"/>
              </a:rPr>
              <a:t>Yaygın eğitim kapsamında,</a:t>
            </a:r>
            <a:endParaRPr lang="tr-TR" sz="2000" b="1" dirty="0">
              <a:solidFill>
                <a:srgbClr val="00B050"/>
              </a:solidFill>
              <a:latin typeface="Times New Roman" panose="02020603050405020304" pitchFamily="18" charset="0"/>
              <a:cs typeface="Times New Roman" panose="02020603050405020304" pitchFamily="18" charset="0"/>
            </a:endParaRPr>
          </a:p>
          <a:p>
            <a:pPr algn="just"/>
            <a:r>
              <a:rPr lang="tr-TR" sz="2000" dirty="0" smtClean="0">
                <a:solidFill>
                  <a:srgbClr val="00B050"/>
                </a:solidFill>
                <a:latin typeface="Times New Roman" panose="02020603050405020304" pitchFamily="18" charset="0"/>
                <a:cs typeface="Times New Roman" panose="02020603050405020304" pitchFamily="18" charset="0"/>
              </a:rPr>
              <a:t>Örgün </a:t>
            </a:r>
            <a:r>
              <a:rPr lang="tr-TR" sz="2000" dirty="0">
                <a:solidFill>
                  <a:srgbClr val="00B050"/>
                </a:solidFill>
                <a:latin typeface="Times New Roman" panose="02020603050405020304" pitchFamily="18" charset="0"/>
                <a:cs typeface="Times New Roman" panose="02020603050405020304" pitchFamily="18" charset="0"/>
              </a:rPr>
              <a:t>veya yaygın ortaöğretim </a:t>
            </a:r>
            <a:r>
              <a:rPr lang="tr-TR" sz="2000" dirty="0" smtClean="0">
                <a:solidFill>
                  <a:srgbClr val="00B050"/>
                </a:solidFill>
                <a:latin typeface="Times New Roman" panose="02020603050405020304" pitchFamily="18" charset="0"/>
                <a:cs typeface="Times New Roman" panose="02020603050405020304" pitchFamily="18" charset="0"/>
              </a:rPr>
              <a:t>kurumlarından mezun kursiyerler,</a:t>
            </a:r>
          </a:p>
          <a:p>
            <a:pPr algn="just"/>
            <a:r>
              <a:rPr lang="tr-TR" sz="2000" dirty="0" smtClean="0">
                <a:solidFill>
                  <a:srgbClr val="00B050"/>
                </a:solidFill>
                <a:latin typeface="Times New Roman" panose="02020603050405020304" pitchFamily="18" charset="0"/>
                <a:cs typeface="Times New Roman" panose="02020603050405020304" pitchFamily="18" charset="0"/>
              </a:rPr>
              <a:t> </a:t>
            </a:r>
            <a:r>
              <a:rPr lang="tr-TR" sz="2000" dirty="0">
                <a:solidFill>
                  <a:srgbClr val="00B050"/>
                </a:solidFill>
                <a:latin typeface="Times New Roman" panose="02020603050405020304" pitchFamily="18" charset="0"/>
                <a:cs typeface="Times New Roman" panose="02020603050405020304" pitchFamily="18" charset="0"/>
              </a:rPr>
              <a:t>M</a:t>
            </a:r>
            <a:r>
              <a:rPr lang="tr-TR" sz="2000" dirty="0" smtClean="0">
                <a:solidFill>
                  <a:srgbClr val="00B050"/>
                </a:solidFill>
                <a:latin typeface="Times New Roman" panose="02020603050405020304" pitchFamily="18" charset="0"/>
                <a:cs typeface="Times New Roman" panose="02020603050405020304" pitchFamily="18" charset="0"/>
              </a:rPr>
              <a:t>esleki </a:t>
            </a:r>
            <a:r>
              <a:rPr lang="tr-TR" sz="2000" dirty="0">
                <a:solidFill>
                  <a:srgbClr val="00B050"/>
                </a:solidFill>
                <a:latin typeface="Times New Roman" panose="02020603050405020304" pitchFamily="18" charset="0"/>
                <a:cs typeface="Times New Roman" panose="02020603050405020304" pitchFamily="18" charset="0"/>
              </a:rPr>
              <a:t>ve teknik ortaöğretim programı uygulanan özel eğitim </a:t>
            </a:r>
            <a:r>
              <a:rPr lang="tr-TR" sz="2000" dirty="0" smtClean="0">
                <a:solidFill>
                  <a:srgbClr val="00B050"/>
                </a:solidFill>
                <a:latin typeface="Times New Roman" panose="02020603050405020304" pitchFamily="18" charset="0"/>
                <a:cs typeface="Times New Roman" panose="02020603050405020304" pitchFamily="18" charset="0"/>
              </a:rPr>
              <a:t>meslek liselerinden </a:t>
            </a:r>
            <a:r>
              <a:rPr lang="tr-TR" sz="2000" dirty="0">
                <a:solidFill>
                  <a:srgbClr val="00B050"/>
                </a:solidFill>
                <a:latin typeface="Times New Roman" panose="02020603050405020304" pitchFamily="18" charset="0"/>
                <a:cs typeface="Times New Roman" panose="02020603050405020304" pitchFamily="18" charset="0"/>
              </a:rPr>
              <a:t>mezun olan </a:t>
            </a:r>
            <a:r>
              <a:rPr lang="tr-TR" sz="2000" dirty="0" smtClean="0">
                <a:solidFill>
                  <a:srgbClr val="00B050"/>
                </a:solidFill>
                <a:latin typeface="Times New Roman" panose="02020603050405020304" pitchFamily="18" charset="0"/>
                <a:cs typeface="Times New Roman" panose="02020603050405020304" pitchFamily="18" charset="0"/>
              </a:rPr>
              <a:t>kursiyerler.</a:t>
            </a:r>
          </a:p>
          <a:p>
            <a:pPr marL="0" indent="0" algn="just">
              <a:buNone/>
            </a:pPr>
            <a:r>
              <a:rPr lang="tr-TR" sz="2000" dirty="0">
                <a:solidFill>
                  <a:srgbClr val="00B050"/>
                </a:solidFill>
                <a:latin typeface="Times New Roman" panose="02020603050405020304" pitchFamily="18" charset="0"/>
                <a:cs typeface="Times New Roman" panose="02020603050405020304" pitchFamily="18" charset="0"/>
              </a:rPr>
              <a:t> </a:t>
            </a:r>
            <a:r>
              <a:rPr lang="tr-TR" sz="2000" dirty="0" smtClean="0">
                <a:solidFill>
                  <a:srgbClr val="00B050"/>
                </a:solidFill>
                <a:latin typeface="Times New Roman" panose="02020603050405020304" pitchFamily="18" charset="0"/>
                <a:cs typeface="Times New Roman" panose="02020603050405020304" pitchFamily="18" charset="0"/>
              </a:rPr>
              <a:t>    </a:t>
            </a:r>
            <a:endParaRPr lang="tr-TR" sz="2000" dirty="0">
              <a:solidFill>
                <a:srgbClr val="00B05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13924153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dirty="0"/>
          </a:p>
        </p:txBody>
      </p:sp>
      <p:sp>
        <p:nvSpPr>
          <p:cNvPr id="5" name="Dikdörtgen 4"/>
          <p:cNvSpPr/>
          <p:nvPr/>
        </p:nvSpPr>
        <p:spPr>
          <a:xfrm>
            <a:off x="571472" y="928670"/>
            <a:ext cx="8147248" cy="4498667"/>
          </a:xfrm>
          <a:prstGeom prst="rect">
            <a:avLst/>
          </a:prstGeom>
        </p:spPr>
        <p:txBody>
          <a:bodyPr wrap="square">
            <a:spAutoFit/>
          </a:bodyPr>
          <a:lstStyle/>
          <a:p>
            <a:pPr algn="just">
              <a:lnSpc>
                <a:spcPct val="115000"/>
              </a:lnSpc>
              <a:spcAft>
                <a:spcPts val="1000"/>
              </a:spcAft>
            </a:pPr>
            <a:endParaRPr lang="tr-TR" sz="2400" dirty="0" smtClean="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öncelikle kendi öğrencileri olmak </a:t>
            </a:r>
            <a:r>
              <a:rPr lang="tr-TR" sz="2400" dirty="0" smtClean="0">
                <a:latin typeface="Times New Roman" panose="02020603050405020304" pitchFamily="18" charset="0"/>
                <a:cs typeface="Times New Roman" panose="02020603050405020304" pitchFamily="18" charset="0"/>
              </a:rPr>
              <a:t>üzere imkanları ölçüsünde aynı </a:t>
            </a:r>
            <a:r>
              <a:rPr lang="tr-TR" sz="2400" dirty="0">
                <a:latin typeface="Times New Roman" panose="02020603050405020304" pitchFamily="18" charset="0"/>
                <a:cs typeface="Times New Roman" panose="02020603050405020304" pitchFamily="18" charset="0"/>
              </a:rPr>
              <a:t>ilçe içerisinde bulunan diğer okullardan da öğrenci kabul edebilir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b="1" dirty="0" smtClean="0">
                <a:solidFill>
                  <a:srgbClr val="FF0000"/>
                </a:solidFill>
                <a:latin typeface="Times New Roman" panose="02020603050405020304" pitchFamily="18" charset="0"/>
                <a:ea typeface="Calibri" panose="020F0502020204030204" pitchFamily="34" charset="0"/>
              </a:rPr>
              <a:t>Kursların </a:t>
            </a:r>
            <a:r>
              <a:rPr lang="tr-TR" sz="2400" b="1" dirty="0">
                <a:solidFill>
                  <a:srgbClr val="FF0000"/>
                </a:solidFill>
                <a:latin typeface="Times New Roman" panose="02020603050405020304" pitchFamily="18" charset="0"/>
                <a:ea typeface="Calibri" panose="020F0502020204030204" pitchFamily="34" charset="0"/>
              </a:rPr>
              <a:t>açılması</a:t>
            </a:r>
            <a:endParaRPr lang="tr-TR" sz="2400" dirty="0">
              <a:solidFill>
                <a:srgbClr val="FF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Yaz dönemi kursları hariç, açılacak </a:t>
            </a:r>
            <a:r>
              <a:rPr lang="tr-TR" sz="2400" dirty="0">
                <a:latin typeface="Times New Roman" panose="02020603050405020304" pitchFamily="18" charset="0"/>
                <a:ea typeface="Calibri" panose="020F0502020204030204" pitchFamily="34" charset="0"/>
              </a:rPr>
              <a:t>kurslarda </a:t>
            </a:r>
            <a:r>
              <a:rPr lang="tr-TR" sz="2400" dirty="0" smtClean="0">
                <a:latin typeface="Times New Roman" panose="02020603050405020304" pitchFamily="18" charset="0"/>
                <a:ea typeface="Calibri" panose="020F0502020204030204" pitchFamily="34" charset="0"/>
              </a:rPr>
              <a:t>bir </a:t>
            </a:r>
            <a:r>
              <a:rPr lang="tr-TR" sz="2400" dirty="0">
                <a:latin typeface="Times New Roman" panose="02020603050405020304" pitchFamily="18" charset="0"/>
                <a:ea typeface="Calibri" panose="020F0502020204030204" pitchFamily="34" charset="0"/>
              </a:rPr>
              <a:t>dersten dönemlik açılan kursun süresi</a:t>
            </a:r>
            <a:r>
              <a:rPr lang="tr-TR" sz="2400" b="1" dirty="0">
                <a:latin typeface="Times New Roman" panose="02020603050405020304" pitchFamily="18" charset="0"/>
                <a:ea typeface="Calibri" panose="020F0502020204030204" pitchFamily="34" charset="0"/>
              </a:rPr>
              <a:t> </a:t>
            </a:r>
            <a:r>
              <a:rPr lang="tr-TR" sz="2400" b="1" dirty="0" smtClean="0">
                <a:latin typeface="Times New Roman" panose="02020603050405020304" pitchFamily="18" charset="0"/>
                <a:ea typeface="Calibri" panose="020F0502020204030204" pitchFamily="34" charset="0"/>
              </a:rPr>
              <a:t>16 </a:t>
            </a:r>
            <a:r>
              <a:rPr lang="tr-TR" sz="2400" dirty="0" smtClean="0">
                <a:latin typeface="Times New Roman" panose="02020603050405020304" pitchFamily="18" charset="0"/>
                <a:ea typeface="Calibri" panose="020F0502020204030204" pitchFamily="34" charset="0"/>
              </a:rPr>
              <a:t>ders saati, </a:t>
            </a:r>
            <a:r>
              <a:rPr lang="tr-TR" sz="2400" dirty="0">
                <a:latin typeface="Times New Roman" panose="02020603050405020304" pitchFamily="18" charset="0"/>
                <a:ea typeface="Calibri" panose="020F0502020204030204" pitchFamily="34" charset="0"/>
              </a:rPr>
              <a:t>aynı dersten yıllık açılan kursun süresi ise </a:t>
            </a:r>
            <a:r>
              <a:rPr lang="tr-TR" sz="2400" b="1" dirty="0">
                <a:latin typeface="Times New Roman" panose="02020603050405020304" pitchFamily="18" charset="0"/>
                <a:ea typeface="Calibri" panose="020F0502020204030204" pitchFamily="34" charset="0"/>
              </a:rPr>
              <a:t>32 </a:t>
            </a:r>
            <a:r>
              <a:rPr lang="tr-TR" sz="2400" dirty="0">
                <a:latin typeface="Times New Roman" panose="02020603050405020304" pitchFamily="18" charset="0"/>
                <a:ea typeface="Calibri" panose="020F0502020204030204" pitchFamily="34" charset="0"/>
              </a:rPr>
              <a:t>ders saatinden az olamaz.</a:t>
            </a: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Bir kurs saati </a:t>
            </a:r>
            <a:r>
              <a:rPr lang="tr-TR" sz="2400" dirty="0">
                <a:latin typeface="Times New Roman" panose="02020603050405020304" pitchFamily="18" charset="0"/>
                <a:ea typeface="Calibri" panose="020F0502020204030204" pitchFamily="34" charset="0"/>
              </a:rPr>
              <a:t>süresi 40 dakikadır.</a:t>
            </a:r>
            <a:endParaRPr lang="tr-TR" sz="2400" dirty="0">
              <a:effectLst/>
              <a:latin typeface="Times New Roman" panose="02020603050405020304" pitchFamily="18" charset="0"/>
              <a:ea typeface="Calibri" panose="020F0502020204030204" pitchFamily="34" charset="0"/>
            </a:endParaRPr>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7851563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10967</TotalTime>
  <Words>2808</Words>
  <Application>Microsoft Office PowerPoint</Application>
  <PresentationFormat>Ekran Gösterisi (4:3)</PresentationFormat>
  <Paragraphs>359</Paragraphs>
  <Slides>50</Slides>
  <Notes>1</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Ofis Teması</vt:lpstr>
      <vt:lpstr>PowerPoint Sunusu</vt:lpstr>
      <vt:lpstr>Millî Eğitim Bakanlığı  Örgün ve Yaygın Eğitimi Destekleme ve Yetiştirme Yönergesi</vt:lpstr>
      <vt:lpstr>Millî Eğitim Bakanlığı  Örgün ve Yaygın Eğitimi Destekleme ve Yetiştirme Yönergesi</vt:lpstr>
      <vt:lpstr>  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PowerPoint Sunusu</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PowerPoint Sunusu</vt:lpstr>
      <vt:lpstr>  2015        DESTEKLEME VE YETİŞTİRME KURSLARI KILAVUZU    </vt:lpstr>
      <vt:lpstr>  2015        DESTEKLEME VE YETİŞTİRME KURSLARI KILAVUZU    </vt:lpstr>
      <vt:lpstr>GENEL ESASLAR </vt:lpstr>
      <vt:lpstr>GENEL ESASLAR </vt:lpstr>
      <vt:lpstr>GENEL ESASLAR </vt:lpstr>
      <vt:lpstr>GENEL ESASLAR </vt:lpstr>
      <vt:lpstr>PowerPoint Sunusu</vt:lpstr>
      <vt:lpstr>PowerPoint Sunusu</vt:lpstr>
      <vt:lpstr>KURS MERKEZLERİ</vt:lpstr>
      <vt:lpstr>KURS MERKEZLERİ</vt:lpstr>
      <vt:lpstr>KURS MERKEZLERİ</vt:lpstr>
      <vt:lpstr>PowerPoint Sunusu</vt:lpstr>
      <vt:lpstr>ÖĞRETMEN BAŞVURULARI</vt:lpstr>
      <vt:lpstr>ÖĞRETMEN BAŞVURULARI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13-Sevda-MEBBİS</cp:lastModifiedBy>
  <cp:revision>1002</cp:revision>
  <dcterms:created xsi:type="dcterms:W3CDTF">2011-10-11T08:25:07Z</dcterms:created>
  <dcterms:modified xsi:type="dcterms:W3CDTF">2015-12-14T11:23:10Z</dcterms:modified>
</cp:coreProperties>
</file>